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2"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2" r:id="rId15"/>
    <p:sldId id="266" r:id="rId16"/>
    <p:sldId id="273" r:id="rId17"/>
    <p:sldId id="275" r:id="rId18"/>
    <p:sldId id="274"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98" autoAdjust="0"/>
    <p:restoredTop sz="82831" autoAdjust="0"/>
  </p:normalViewPr>
  <p:slideViewPr>
    <p:cSldViewPr>
      <p:cViewPr varScale="1">
        <p:scale>
          <a:sx n="95" d="100"/>
          <a:sy n="95" d="100"/>
        </p:scale>
        <p:origin x="2118"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BD52F7-6E05-4307-A9E4-C9557AE947B6}" type="datetimeFigureOut">
              <a:rPr lang="zh-CN" altLang="en-US" smtClean="0"/>
              <a:t>2018/8/31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50A571-111C-404B-9AA3-43C28102A7B6}" type="slidenum">
              <a:rPr lang="zh-CN" altLang="en-US" smtClean="0"/>
              <a:t>‹#›</a:t>
            </a:fld>
            <a:endParaRPr lang="zh-CN" altLang="en-US"/>
          </a:p>
        </p:txBody>
      </p:sp>
    </p:spTree>
    <p:extLst>
      <p:ext uri="{BB962C8B-B14F-4D97-AF65-F5344CB8AC3E}">
        <p14:creationId xmlns:p14="http://schemas.microsoft.com/office/powerpoint/2010/main" val="2649433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50A571-111C-404B-9AA3-43C28102A7B6}" type="slidenum">
              <a:rPr lang="zh-CN" altLang="en-US" smtClean="0"/>
              <a:t>5</a:t>
            </a:fld>
            <a:endParaRPr lang="zh-CN" altLang="en-US"/>
          </a:p>
        </p:txBody>
      </p:sp>
    </p:spTree>
    <p:extLst>
      <p:ext uri="{BB962C8B-B14F-4D97-AF65-F5344CB8AC3E}">
        <p14:creationId xmlns:p14="http://schemas.microsoft.com/office/powerpoint/2010/main" val="4121735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如何去查看其他可能的</a:t>
            </a:r>
            <a:r>
              <a:rPr lang="en-US" altLang="zh-CN" dirty="0" smtClean="0"/>
              <a:t>event</a:t>
            </a:r>
            <a:r>
              <a:rPr lang="zh-CN" altLang="en-US" dirty="0" smtClean="0"/>
              <a:t>取值？ </a:t>
            </a:r>
            <a:r>
              <a:rPr lang="en-US" altLang="zh-CN" dirty="0" smtClean="0"/>
              <a:t>Flags</a:t>
            </a:r>
            <a:r>
              <a:rPr lang="zh-CN" altLang="en-US" dirty="0" smtClean="0"/>
              <a:t>示例</a:t>
            </a:r>
            <a:r>
              <a:rPr lang="en-US" altLang="zh-CN" dirty="0" smtClean="0"/>
              <a:t>:</a:t>
            </a:r>
            <a:r>
              <a:rPr lang="en-US" altLang="zh-CN" sz="1200" b="0" i="0" kern="1200" dirty="0" smtClean="0">
                <a:solidFill>
                  <a:schemeClr val="tx1"/>
                </a:solidFill>
                <a:effectLst/>
                <a:latin typeface="+mn-lt"/>
                <a:ea typeface="+mn-ea"/>
                <a:cs typeface="+mn-cs"/>
              </a:rPr>
              <a:t>CV_EVENT_FLAG_LBUTTON </a:t>
            </a:r>
            <a:endParaRPr lang="zh-CN" altLang="en-US" dirty="0"/>
          </a:p>
        </p:txBody>
      </p:sp>
      <p:sp>
        <p:nvSpPr>
          <p:cNvPr id="4" name="灯片编号占位符 3"/>
          <p:cNvSpPr>
            <a:spLocks noGrp="1"/>
          </p:cNvSpPr>
          <p:nvPr>
            <p:ph type="sldNum" sz="quarter" idx="10"/>
          </p:nvPr>
        </p:nvSpPr>
        <p:spPr/>
        <p:txBody>
          <a:bodyPr/>
          <a:lstStyle/>
          <a:p>
            <a:fld id="{A150A571-111C-404B-9AA3-43C28102A7B6}" type="slidenum">
              <a:rPr lang="zh-CN" altLang="en-US" smtClean="0"/>
              <a:t>27</a:t>
            </a:fld>
            <a:endParaRPr lang="zh-CN" altLang="en-US"/>
          </a:p>
        </p:txBody>
      </p:sp>
    </p:spTree>
    <p:extLst>
      <p:ext uri="{BB962C8B-B14F-4D97-AF65-F5344CB8AC3E}">
        <p14:creationId xmlns:p14="http://schemas.microsoft.com/office/powerpoint/2010/main" val="2029307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笔记</a:t>
            </a:r>
            <a:r>
              <a:rPr lang="en-US" altLang="zh-CN" dirty="0" smtClean="0"/>
              <a:t>Mat</a:t>
            </a:r>
            <a:r>
              <a:rPr lang="zh-CN" altLang="en-US" dirty="0" smtClean="0"/>
              <a:t>构造函数</a:t>
            </a:r>
            <a:r>
              <a:rPr lang="en-US" altLang="zh-CN" dirty="0" smtClean="0"/>
              <a:t>Mat(rows, cols, format(CV_8U), default</a:t>
            </a:r>
            <a:r>
              <a:rPr lang="en-US" altLang="zh-CN" baseline="0" dirty="0" smtClean="0"/>
              <a:t> value</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A150A571-111C-404B-9AA3-43C28102A7B6}" type="slidenum">
              <a:rPr lang="zh-CN" altLang="en-US" smtClean="0"/>
              <a:t>34</a:t>
            </a:fld>
            <a:endParaRPr lang="zh-CN" altLang="en-US"/>
          </a:p>
        </p:txBody>
      </p:sp>
    </p:spTree>
    <p:extLst>
      <p:ext uri="{BB962C8B-B14F-4D97-AF65-F5344CB8AC3E}">
        <p14:creationId xmlns:p14="http://schemas.microsoft.com/office/powerpoint/2010/main" val="406954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笔记</a:t>
            </a:r>
            <a:r>
              <a:rPr lang="en-US" altLang="zh-CN" dirty="0" smtClean="0"/>
              <a:t>Scalar</a:t>
            </a:r>
            <a:endParaRPr lang="zh-CN" altLang="en-US" dirty="0"/>
          </a:p>
        </p:txBody>
      </p:sp>
      <p:sp>
        <p:nvSpPr>
          <p:cNvPr id="4" name="灯片编号占位符 3"/>
          <p:cNvSpPr>
            <a:spLocks noGrp="1"/>
          </p:cNvSpPr>
          <p:nvPr>
            <p:ph type="sldNum" sz="quarter" idx="10"/>
          </p:nvPr>
        </p:nvSpPr>
        <p:spPr/>
        <p:txBody>
          <a:bodyPr/>
          <a:lstStyle/>
          <a:p>
            <a:fld id="{A150A571-111C-404B-9AA3-43C28102A7B6}" type="slidenum">
              <a:rPr lang="zh-CN" altLang="en-US" smtClean="0"/>
              <a:t>35</a:t>
            </a:fld>
            <a:endParaRPr lang="zh-CN" altLang="en-US"/>
          </a:p>
        </p:txBody>
      </p:sp>
    </p:spTree>
    <p:extLst>
      <p:ext uri="{BB962C8B-B14F-4D97-AF65-F5344CB8AC3E}">
        <p14:creationId xmlns:p14="http://schemas.microsoft.com/office/powerpoint/2010/main" val="3205093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笔记</a:t>
            </a:r>
            <a:r>
              <a:rPr lang="en-US" altLang="zh-CN" dirty="0" smtClean="0"/>
              <a:t>Mat</a:t>
            </a:r>
            <a:r>
              <a:rPr lang="zh-CN" altLang="en-US" dirty="0" smtClean="0"/>
              <a:t>构造函数</a:t>
            </a:r>
            <a:r>
              <a:rPr lang="en-US" altLang="zh-CN" dirty="0" smtClean="0"/>
              <a:t>Mat(Size(width, height), format)</a:t>
            </a:r>
            <a:r>
              <a:rPr lang="zh-CN" altLang="en-US" dirty="0" smtClean="0"/>
              <a:t>；笔记</a:t>
            </a:r>
            <a:r>
              <a:rPr lang="en-US" altLang="zh-CN" dirty="0" smtClean="0"/>
              <a:t>Size</a:t>
            </a:r>
            <a:r>
              <a:rPr lang="zh-CN" altLang="en-US" dirty="0" smtClean="0"/>
              <a:t>数据结构；笔记</a:t>
            </a:r>
            <a:r>
              <a:rPr lang="en-US" altLang="zh-CN" dirty="0" smtClean="0"/>
              <a:t>Mat</a:t>
            </a:r>
            <a:r>
              <a:rPr lang="zh-CN" altLang="en-US" dirty="0" smtClean="0"/>
              <a:t>的方法</a:t>
            </a:r>
            <a:r>
              <a:rPr lang="en-US" altLang="zh-CN" dirty="0" smtClean="0"/>
              <a:t>create(rows,</a:t>
            </a:r>
            <a:r>
              <a:rPr lang="en-US" altLang="zh-CN" baseline="0" dirty="0" smtClean="0"/>
              <a:t> cols, format)</a:t>
            </a:r>
            <a:endParaRPr lang="zh-CN" altLang="en-US" dirty="0"/>
          </a:p>
        </p:txBody>
      </p:sp>
      <p:sp>
        <p:nvSpPr>
          <p:cNvPr id="4" name="灯片编号占位符 3"/>
          <p:cNvSpPr>
            <a:spLocks noGrp="1"/>
          </p:cNvSpPr>
          <p:nvPr>
            <p:ph type="sldNum" sz="quarter" idx="10"/>
          </p:nvPr>
        </p:nvSpPr>
        <p:spPr/>
        <p:txBody>
          <a:bodyPr/>
          <a:lstStyle/>
          <a:p>
            <a:fld id="{A150A571-111C-404B-9AA3-43C28102A7B6}" type="slidenum">
              <a:rPr lang="zh-CN" altLang="en-US" smtClean="0"/>
              <a:t>36</a:t>
            </a:fld>
            <a:endParaRPr lang="zh-CN" altLang="en-US"/>
          </a:p>
        </p:txBody>
      </p:sp>
    </p:spTree>
    <p:extLst>
      <p:ext uri="{BB962C8B-B14F-4D97-AF65-F5344CB8AC3E}">
        <p14:creationId xmlns:p14="http://schemas.microsoft.com/office/powerpoint/2010/main" val="2351815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笔记</a:t>
            </a:r>
            <a:r>
              <a:rPr lang="en-US" altLang="zh-CN" dirty="0" smtClean="0"/>
              <a:t>Mat</a:t>
            </a:r>
            <a:r>
              <a:rPr lang="zh-CN" altLang="en-US" dirty="0" smtClean="0"/>
              <a:t>方法</a:t>
            </a:r>
            <a:r>
              <a:rPr lang="en-US" altLang="zh-CN" dirty="0" err="1" smtClean="0"/>
              <a:t>copyTo</a:t>
            </a:r>
            <a:r>
              <a:rPr lang="zh-CN" altLang="en-US" dirty="0" smtClean="0"/>
              <a:t>、</a:t>
            </a:r>
            <a:r>
              <a:rPr lang="en-US" altLang="zh-CN" dirty="0" smtClean="0"/>
              <a:t>clone</a:t>
            </a:r>
            <a:r>
              <a:rPr lang="zh-CN" altLang="en-US" dirty="0" smtClean="0"/>
              <a:t>、</a:t>
            </a:r>
            <a:r>
              <a:rPr lang="en-US" altLang="zh-CN" dirty="0" err="1" smtClean="0"/>
              <a:t>convertTo</a:t>
            </a:r>
            <a:r>
              <a:rPr lang="en-US" altLang="zh-CN" dirty="0" smtClean="0"/>
              <a:t>(result, format, scale,</a:t>
            </a:r>
            <a:r>
              <a:rPr lang="en-US" altLang="zh-CN" baseline="0" dirty="0" smtClean="0"/>
              <a:t> offset</a:t>
            </a:r>
            <a:r>
              <a:rPr lang="en-US" altLang="zh-CN" dirty="0" smtClean="0"/>
              <a:t>)</a:t>
            </a:r>
            <a:r>
              <a:rPr lang="zh-CN" altLang="en-US" dirty="0" smtClean="0"/>
              <a:t>；对于浮点图像，像素值</a:t>
            </a:r>
            <a:r>
              <a:rPr lang="en-US" altLang="zh-CN" dirty="0" smtClean="0"/>
              <a:t>0</a:t>
            </a:r>
            <a:r>
              <a:rPr lang="zh-CN" altLang="en-US" dirty="0" smtClean="0"/>
              <a:t>对应黑色，</a:t>
            </a:r>
            <a:r>
              <a:rPr lang="en-US" altLang="zh-CN" dirty="0" smtClean="0"/>
              <a:t>1</a:t>
            </a:r>
            <a:r>
              <a:rPr lang="zh-CN" altLang="en-US" dirty="0" smtClean="0"/>
              <a:t>对应白色</a:t>
            </a:r>
            <a:endParaRPr lang="zh-CN" altLang="en-US" dirty="0"/>
          </a:p>
        </p:txBody>
      </p:sp>
      <p:sp>
        <p:nvSpPr>
          <p:cNvPr id="4" name="灯片编号占位符 3"/>
          <p:cNvSpPr>
            <a:spLocks noGrp="1"/>
          </p:cNvSpPr>
          <p:nvPr>
            <p:ph type="sldNum" sz="quarter" idx="10"/>
          </p:nvPr>
        </p:nvSpPr>
        <p:spPr/>
        <p:txBody>
          <a:bodyPr/>
          <a:lstStyle/>
          <a:p>
            <a:fld id="{A150A571-111C-404B-9AA3-43C28102A7B6}" type="slidenum">
              <a:rPr lang="zh-CN" altLang="en-US" smtClean="0"/>
              <a:t>37</a:t>
            </a:fld>
            <a:endParaRPr lang="zh-CN" altLang="en-US"/>
          </a:p>
        </p:txBody>
      </p:sp>
    </p:spTree>
    <p:extLst>
      <p:ext uri="{BB962C8B-B14F-4D97-AF65-F5344CB8AC3E}">
        <p14:creationId xmlns:p14="http://schemas.microsoft.com/office/powerpoint/2010/main" val="31188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A150A571-111C-404B-9AA3-43C28102A7B6}" type="slidenum">
              <a:rPr lang="zh-CN" altLang="en-US" smtClean="0"/>
              <a:t>39</a:t>
            </a:fld>
            <a:endParaRPr lang="zh-CN" altLang="en-US"/>
          </a:p>
        </p:txBody>
      </p:sp>
    </p:spTree>
    <p:extLst>
      <p:ext uri="{BB962C8B-B14F-4D97-AF65-F5344CB8AC3E}">
        <p14:creationId xmlns:p14="http://schemas.microsoft.com/office/powerpoint/2010/main" val="660217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笔记</a:t>
            </a:r>
            <a:r>
              <a:rPr lang="en-US" altLang="zh-CN" dirty="0" err="1" smtClean="0"/>
              <a:t>OpenCV</a:t>
            </a:r>
            <a:r>
              <a:rPr lang="zh-CN" altLang="en-US" dirty="0" smtClean="0"/>
              <a:t>类型</a:t>
            </a:r>
            <a:r>
              <a:rPr lang="en-US" altLang="zh-CN" dirty="0" err="1" smtClean="0"/>
              <a:t>InputArray</a:t>
            </a:r>
            <a:r>
              <a:rPr lang="zh-CN" altLang="en-US" dirty="0" smtClean="0"/>
              <a:t>和</a:t>
            </a:r>
            <a:r>
              <a:rPr lang="en-US" altLang="zh-CN" dirty="0" err="1" smtClean="0"/>
              <a:t>OutputArray</a:t>
            </a:r>
            <a:endParaRPr lang="zh-CN" altLang="en-US" dirty="0"/>
          </a:p>
        </p:txBody>
      </p:sp>
      <p:sp>
        <p:nvSpPr>
          <p:cNvPr id="4" name="灯片编号占位符 3"/>
          <p:cNvSpPr>
            <a:spLocks noGrp="1"/>
          </p:cNvSpPr>
          <p:nvPr>
            <p:ph type="sldNum" sz="quarter" idx="10"/>
          </p:nvPr>
        </p:nvSpPr>
        <p:spPr/>
        <p:txBody>
          <a:bodyPr/>
          <a:lstStyle/>
          <a:p>
            <a:fld id="{A150A571-111C-404B-9AA3-43C28102A7B6}" type="slidenum">
              <a:rPr lang="zh-CN" altLang="en-US" smtClean="0"/>
              <a:t>40</a:t>
            </a:fld>
            <a:endParaRPr lang="zh-CN" altLang="en-US"/>
          </a:p>
        </p:txBody>
      </p:sp>
    </p:spTree>
    <p:extLst>
      <p:ext uri="{BB962C8B-B14F-4D97-AF65-F5344CB8AC3E}">
        <p14:creationId xmlns:p14="http://schemas.microsoft.com/office/powerpoint/2010/main" val="2364896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笔记用于定义</a:t>
            </a:r>
            <a:r>
              <a:rPr lang="en-US" altLang="zh-CN" dirty="0" smtClean="0"/>
              <a:t>ROI</a:t>
            </a:r>
            <a:r>
              <a:rPr lang="zh-CN" altLang="en-US" dirty="0" smtClean="0"/>
              <a:t>的</a:t>
            </a:r>
            <a:r>
              <a:rPr lang="en-US" altLang="zh-CN" dirty="0" smtClean="0"/>
              <a:t>Mat</a:t>
            </a:r>
            <a:r>
              <a:rPr lang="zh-CN" altLang="en-US" dirty="0" smtClean="0"/>
              <a:t>构造函数</a:t>
            </a:r>
            <a:r>
              <a:rPr lang="en-US" altLang="zh-CN" dirty="0" smtClean="0"/>
              <a:t>Mat(image, </a:t>
            </a:r>
            <a:r>
              <a:rPr lang="en-US" altLang="zh-CN" dirty="0" err="1" smtClean="0"/>
              <a:t>Rect</a:t>
            </a:r>
            <a:r>
              <a:rPr lang="en-US" altLang="zh-CN" dirty="0" smtClean="0"/>
              <a:t>)</a:t>
            </a:r>
            <a:r>
              <a:rPr lang="zh-CN" altLang="en-US" dirty="0" smtClean="0"/>
              <a:t>；笔记</a:t>
            </a:r>
            <a:r>
              <a:rPr lang="en-US" altLang="zh-CN" dirty="0" err="1" smtClean="0"/>
              <a:t>Rect</a:t>
            </a:r>
            <a:r>
              <a:rPr lang="zh-CN" altLang="en-US" dirty="0" smtClean="0"/>
              <a:t>，构造函数</a:t>
            </a:r>
            <a:r>
              <a:rPr lang="en-US" altLang="zh-CN" dirty="0" err="1" smtClean="0"/>
              <a:t>Rect</a:t>
            </a:r>
            <a:r>
              <a:rPr lang="en-US" altLang="zh-CN" dirty="0" smtClean="0"/>
              <a:t>(</a:t>
            </a:r>
            <a:r>
              <a:rPr lang="en-US" altLang="zh-CN" dirty="0" err="1" smtClean="0"/>
              <a:t>xOfUpperLeft</a:t>
            </a:r>
            <a:r>
              <a:rPr lang="en-US" altLang="zh-CN" dirty="0" smtClean="0"/>
              <a:t>, </a:t>
            </a:r>
            <a:r>
              <a:rPr lang="en-US" altLang="zh-CN" dirty="0" err="1" smtClean="0"/>
              <a:t>yOfUpperLeft</a:t>
            </a:r>
            <a:r>
              <a:rPr lang="en-US" altLang="zh-CN" dirty="0" smtClean="0"/>
              <a:t>, width,</a:t>
            </a:r>
            <a:r>
              <a:rPr lang="en-US" altLang="zh-CN" baseline="0" dirty="0" smtClean="0"/>
              <a:t> height</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A150A571-111C-404B-9AA3-43C28102A7B6}" type="slidenum">
              <a:rPr lang="zh-CN" altLang="en-US" smtClean="0"/>
              <a:t>42</a:t>
            </a:fld>
            <a:endParaRPr lang="zh-CN" altLang="en-US"/>
          </a:p>
        </p:txBody>
      </p:sp>
    </p:spTree>
    <p:extLst>
      <p:ext uri="{BB962C8B-B14F-4D97-AF65-F5344CB8AC3E}">
        <p14:creationId xmlns:p14="http://schemas.microsoft.com/office/powerpoint/2010/main" val="218701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50A571-111C-404B-9AA3-43C28102A7B6}" type="slidenum">
              <a:rPr lang="zh-CN" altLang="en-US" smtClean="0"/>
              <a:t>43</a:t>
            </a:fld>
            <a:endParaRPr lang="zh-CN" altLang="en-US"/>
          </a:p>
        </p:txBody>
      </p:sp>
    </p:spTree>
    <p:extLst>
      <p:ext uri="{BB962C8B-B14F-4D97-AF65-F5344CB8AC3E}">
        <p14:creationId xmlns:p14="http://schemas.microsoft.com/office/powerpoint/2010/main" val="512960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可不定义</a:t>
            </a:r>
            <a:r>
              <a:rPr lang="en-US" altLang="zh-CN" dirty="0" smtClean="0"/>
              <a:t>mask</a:t>
            </a:r>
            <a:r>
              <a:rPr lang="zh-CN" altLang="en-US" dirty="0" smtClean="0"/>
              <a:t>，直接用</a:t>
            </a:r>
            <a:r>
              <a:rPr lang="en-US" altLang="zh-CN" dirty="0" err="1" smtClean="0"/>
              <a:t>logo.copyTo</a:t>
            </a:r>
            <a:r>
              <a:rPr lang="en-US" altLang="zh-CN" dirty="0" smtClean="0"/>
              <a:t>(</a:t>
            </a:r>
            <a:r>
              <a:rPr lang="en-US" altLang="zh-CN" dirty="0" err="1" smtClean="0"/>
              <a:t>imageROI</a:t>
            </a:r>
            <a:r>
              <a:rPr lang="en-US" altLang="zh-CN" dirty="0" smtClean="0"/>
              <a:t>, logo);</a:t>
            </a:r>
            <a:endParaRPr lang="zh-CN" altLang="en-US" dirty="0"/>
          </a:p>
        </p:txBody>
      </p:sp>
      <p:sp>
        <p:nvSpPr>
          <p:cNvPr id="4" name="灯片编号占位符 3"/>
          <p:cNvSpPr>
            <a:spLocks noGrp="1"/>
          </p:cNvSpPr>
          <p:nvPr>
            <p:ph type="sldNum" sz="quarter" idx="10"/>
          </p:nvPr>
        </p:nvSpPr>
        <p:spPr/>
        <p:txBody>
          <a:bodyPr/>
          <a:lstStyle/>
          <a:p>
            <a:fld id="{A150A571-111C-404B-9AA3-43C28102A7B6}" type="slidenum">
              <a:rPr lang="zh-CN" altLang="en-US" smtClean="0"/>
              <a:t>46</a:t>
            </a:fld>
            <a:endParaRPr lang="zh-CN" altLang="en-US"/>
          </a:p>
        </p:txBody>
      </p:sp>
    </p:spTree>
    <p:extLst>
      <p:ext uri="{BB962C8B-B14F-4D97-AF65-F5344CB8AC3E}">
        <p14:creationId xmlns:p14="http://schemas.microsoft.com/office/powerpoint/2010/main" val="2472559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3</a:t>
            </a:r>
            <a:r>
              <a:rPr lang="zh-CN" altLang="en-US" dirty="0" smtClean="0"/>
              <a:t>个包含目录实际上只要最后一个也可以的</a:t>
            </a:r>
            <a:endParaRPr lang="zh-CN" altLang="en-US" dirty="0"/>
          </a:p>
        </p:txBody>
      </p:sp>
      <p:sp>
        <p:nvSpPr>
          <p:cNvPr id="4" name="灯片编号占位符 3"/>
          <p:cNvSpPr>
            <a:spLocks noGrp="1"/>
          </p:cNvSpPr>
          <p:nvPr>
            <p:ph type="sldNum" sz="quarter" idx="10"/>
          </p:nvPr>
        </p:nvSpPr>
        <p:spPr/>
        <p:txBody>
          <a:bodyPr/>
          <a:lstStyle/>
          <a:p>
            <a:fld id="{A150A571-111C-404B-9AA3-43C28102A7B6}" type="slidenum">
              <a:rPr lang="zh-CN" altLang="en-US" smtClean="0"/>
              <a:t>7</a:t>
            </a:fld>
            <a:endParaRPr lang="zh-CN" altLang="en-US"/>
          </a:p>
        </p:txBody>
      </p:sp>
    </p:spTree>
    <p:extLst>
      <p:ext uri="{BB962C8B-B14F-4D97-AF65-F5344CB8AC3E}">
        <p14:creationId xmlns:p14="http://schemas.microsoft.com/office/powerpoint/2010/main" val="1926291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lib</a:t>
            </a:r>
            <a:r>
              <a:rPr lang="zh-CN" altLang="en-US" dirty="0" smtClean="0"/>
              <a:t>文件名与模块相关，引出</a:t>
            </a:r>
            <a:r>
              <a:rPr lang="en-US" altLang="zh-CN" dirty="0" err="1" smtClean="0"/>
              <a:t>OpenCV</a:t>
            </a:r>
            <a:r>
              <a:rPr lang="zh-CN" altLang="en-US" dirty="0" smtClean="0"/>
              <a:t>模块</a:t>
            </a:r>
            <a:endParaRPr lang="zh-CN" altLang="en-US" dirty="0"/>
          </a:p>
        </p:txBody>
      </p:sp>
      <p:sp>
        <p:nvSpPr>
          <p:cNvPr id="4" name="灯片编号占位符 3"/>
          <p:cNvSpPr>
            <a:spLocks noGrp="1"/>
          </p:cNvSpPr>
          <p:nvPr>
            <p:ph type="sldNum" sz="quarter" idx="10"/>
          </p:nvPr>
        </p:nvSpPr>
        <p:spPr/>
        <p:txBody>
          <a:bodyPr/>
          <a:lstStyle/>
          <a:p>
            <a:fld id="{A150A571-111C-404B-9AA3-43C28102A7B6}" type="slidenum">
              <a:rPr lang="zh-CN" altLang="en-US" smtClean="0"/>
              <a:t>8</a:t>
            </a:fld>
            <a:endParaRPr lang="zh-CN" altLang="en-US"/>
          </a:p>
        </p:txBody>
      </p:sp>
    </p:spTree>
    <p:extLst>
      <p:ext uri="{BB962C8B-B14F-4D97-AF65-F5344CB8AC3E}">
        <p14:creationId xmlns:p14="http://schemas.microsoft.com/office/powerpoint/2010/main" val="1869551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利用在线文档可很方便地知道要使用的函数属于哪个模块</a:t>
            </a:r>
            <a:endParaRPr lang="zh-CN" altLang="en-US" dirty="0"/>
          </a:p>
        </p:txBody>
      </p:sp>
      <p:sp>
        <p:nvSpPr>
          <p:cNvPr id="4" name="灯片编号占位符 3"/>
          <p:cNvSpPr>
            <a:spLocks noGrp="1"/>
          </p:cNvSpPr>
          <p:nvPr>
            <p:ph type="sldNum" sz="quarter" idx="10"/>
          </p:nvPr>
        </p:nvSpPr>
        <p:spPr/>
        <p:txBody>
          <a:bodyPr/>
          <a:lstStyle/>
          <a:p>
            <a:fld id="{A150A571-111C-404B-9AA3-43C28102A7B6}" type="slidenum">
              <a:rPr lang="zh-CN" altLang="en-US" smtClean="0"/>
              <a:t>9</a:t>
            </a:fld>
            <a:endParaRPr lang="zh-CN" altLang="en-US"/>
          </a:p>
        </p:txBody>
      </p:sp>
    </p:spTree>
    <p:extLst>
      <p:ext uri="{BB962C8B-B14F-4D97-AF65-F5344CB8AC3E}">
        <p14:creationId xmlns:p14="http://schemas.microsoft.com/office/powerpoint/2010/main" val="2333131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solidFill>
                  <a:srgbClr val="0070C0"/>
                </a:solidFill>
              </a:rPr>
              <a:t>同学们回忆下，</a:t>
            </a:r>
            <a:r>
              <a:rPr lang="en-US" altLang="zh-CN" dirty="0" smtClean="0">
                <a:solidFill>
                  <a:srgbClr val="0070C0"/>
                </a:solidFill>
              </a:rPr>
              <a:t>.</a:t>
            </a:r>
            <a:r>
              <a:rPr lang="en-US" altLang="zh-CN" dirty="0" err="1" smtClean="0">
                <a:solidFill>
                  <a:srgbClr val="0070C0"/>
                </a:solidFill>
              </a:rPr>
              <a:t>hpp</a:t>
            </a:r>
            <a:r>
              <a:rPr lang="zh-CN" altLang="en-US" dirty="0" smtClean="0">
                <a:solidFill>
                  <a:srgbClr val="0070C0"/>
                </a:solidFill>
              </a:rPr>
              <a:t>后缀的文件表示什么？上</a:t>
            </a:r>
            <a:r>
              <a:rPr lang="en-US" altLang="zh-CN" dirty="0" smtClean="0">
                <a:solidFill>
                  <a:srgbClr val="0070C0"/>
                </a:solidFill>
              </a:rPr>
              <a:t>C++</a:t>
            </a:r>
            <a:r>
              <a:rPr lang="zh-CN" altLang="en-US" dirty="0" smtClean="0">
                <a:solidFill>
                  <a:srgbClr val="0070C0"/>
                </a:solidFill>
              </a:rPr>
              <a:t>课的时候，有学过吗？</a:t>
            </a:r>
            <a:endParaRPr lang="en-US" altLang="zh-CN" dirty="0" smtClean="0">
              <a:solidFill>
                <a:srgbClr val="0070C0"/>
              </a:solidFill>
            </a:endParaRPr>
          </a:p>
          <a:p>
            <a:r>
              <a:rPr lang="en-US" altLang="zh-CN" sz="1200" b="0" i="0" kern="1200" dirty="0" err="1" smtClean="0">
                <a:solidFill>
                  <a:schemeClr val="tx1"/>
                </a:solidFill>
                <a:effectLst/>
                <a:latin typeface="+mn-lt"/>
                <a:ea typeface="+mn-ea"/>
                <a:cs typeface="+mn-cs"/>
              </a:rPr>
              <a:t>hpp</a:t>
            </a:r>
            <a:r>
              <a:rPr lang="zh-CN" altLang="en-US" sz="1200" b="0" i="0" kern="1200" dirty="0" smtClean="0">
                <a:solidFill>
                  <a:schemeClr val="tx1"/>
                </a:solidFill>
                <a:effectLst/>
                <a:latin typeface="+mn-lt"/>
                <a:ea typeface="+mn-ea"/>
                <a:cs typeface="+mn-cs"/>
              </a:rPr>
              <a:t>，其实质就是将</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cpp</a:t>
            </a:r>
            <a:r>
              <a:rPr lang="zh-CN" altLang="en-US" sz="1200" b="0" i="0" kern="1200" dirty="0" smtClean="0">
                <a:solidFill>
                  <a:schemeClr val="tx1"/>
                </a:solidFill>
                <a:effectLst/>
                <a:latin typeface="+mn-lt"/>
                <a:ea typeface="+mn-ea"/>
                <a:cs typeface="+mn-cs"/>
              </a:rPr>
              <a:t>的实现代码混入</a:t>
            </a:r>
            <a:r>
              <a:rPr lang="en-US" altLang="zh-CN" sz="1200" b="0" i="0" kern="1200" dirty="0" smtClean="0">
                <a:solidFill>
                  <a:schemeClr val="tx1"/>
                </a:solidFill>
                <a:effectLst/>
                <a:latin typeface="+mn-lt"/>
                <a:ea typeface="+mn-ea"/>
                <a:cs typeface="+mn-cs"/>
              </a:rPr>
              <a:t>.h</a:t>
            </a:r>
            <a:r>
              <a:rPr lang="zh-CN" altLang="en-US" sz="1200" b="0" i="0" kern="1200" dirty="0" smtClean="0">
                <a:solidFill>
                  <a:schemeClr val="tx1"/>
                </a:solidFill>
                <a:effectLst/>
                <a:latin typeface="+mn-lt"/>
                <a:ea typeface="+mn-ea"/>
                <a:cs typeface="+mn-cs"/>
              </a:rPr>
              <a:t>头文件当中，</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定义与实现都包含在同一文件，则该类的调用者只需要</a:t>
            </a:r>
            <a:r>
              <a:rPr lang="en-US" altLang="zh-CN" sz="1200" b="0" i="0" kern="1200" dirty="0" smtClean="0">
                <a:solidFill>
                  <a:schemeClr val="tx1"/>
                </a:solidFill>
                <a:effectLst/>
                <a:latin typeface="+mn-lt"/>
                <a:ea typeface="+mn-ea"/>
                <a:cs typeface="+mn-cs"/>
              </a:rPr>
              <a:t>include</a:t>
            </a:r>
            <a:r>
              <a:rPr lang="zh-CN" altLang="en-US" sz="1200" b="0" i="0" kern="1200" dirty="0" smtClean="0">
                <a:solidFill>
                  <a:schemeClr val="tx1"/>
                </a:solidFill>
                <a:effectLst/>
                <a:latin typeface="+mn-lt"/>
                <a:ea typeface="+mn-ea"/>
                <a:cs typeface="+mn-cs"/>
              </a:rPr>
              <a:t>该</a:t>
            </a:r>
            <a:r>
              <a:rPr lang="en-US" altLang="zh-CN" sz="1200" b="0" i="0" kern="1200" dirty="0" err="1" smtClean="0">
                <a:solidFill>
                  <a:schemeClr val="tx1"/>
                </a:solidFill>
                <a:effectLst/>
                <a:latin typeface="+mn-lt"/>
                <a:ea typeface="+mn-ea"/>
                <a:cs typeface="+mn-cs"/>
              </a:rPr>
              <a:t>hpp</a:t>
            </a:r>
            <a:r>
              <a:rPr lang="zh-CN" altLang="en-US" sz="1200" b="0" i="0" kern="1200" dirty="0" smtClean="0">
                <a:solidFill>
                  <a:schemeClr val="tx1"/>
                </a:solidFill>
                <a:effectLst/>
                <a:latin typeface="+mn-lt"/>
                <a:ea typeface="+mn-ea"/>
                <a:cs typeface="+mn-cs"/>
              </a:rPr>
              <a:t>文件即可，</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无需再将</a:t>
            </a:r>
            <a:r>
              <a:rPr lang="en-US" altLang="zh-CN" sz="1200" b="0" i="0" kern="1200" dirty="0" err="1" smtClean="0">
                <a:solidFill>
                  <a:schemeClr val="tx1"/>
                </a:solidFill>
                <a:effectLst/>
                <a:latin typeface="+mn-lt"/>
                <a:ea typeface="+mn-ea"/>
                <a:cs typeface="+mn-cs"/>
              </a:rPr>
              <a:t>cpp</a:t>
            </a:r>
            <a:r>
              <a:rPr lang="zh-CN" altLang="en-US" sz="1200" b="0" i="0" kern="1200" dirty="0" smtClean="0">
                <a:solidFill>
                  <a:schemeClr val="tx1"/>
                </a:solidFill>
                <a:effectLst/>
                <a:latin typeface="+mn-lt"/>
                <a:ea typeface="+mn-ea"/>
                <a:cs typeface="+mn-cs"/>
              </a:rPr>
              <a:t>加入到</a:t>
            </a:r>
            <a:r>
              <a:rPr lang="en-US" altLang="zh-CN" sz="1200" b="0" i="0" kern="1200" dirty="0" smtClean="0">
                <a:solidFill>
                  <a:schemeClr val="tx1"/>
                </a:solidFill>
                <a:effectLst/>
                <a:latin typeface="+mn-lt"/>
                <a:ea typeface="+mn-ea"/>
                <a:cs typeface="+mn-cs"/>
              </a:rPr>
              <a:t>project</a:t>
            </a:r>
            <a:r>
              <a:rPr lang="zh-CN" altLang="en-US" sz="1200" b="0" i="0" kern="1200" dirty="0" smtClean="0">
                <a:solidFill>
                  <a:schemeClr val="tx1"/>
                </a:solidFill>
                <a:effectLst/>
                <a:latin typeface="+mn-lt"/>
                <a:ea typeface="+mn-ea"/>
                <a:cs typeface="+mn-cs"/>
              </a:rPr>
              <a:t>中进行编译。</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而实现代码将直接编译到调用者的</a:t>
            </a:r>
            <a:r>
              <a:rPr lang="en-US" altLang="zh-CN" sz="1200" b="0" i="0" kern="1200" dirty="0" err="1" smtClean="0">
                <a:solidFill>
                  <a:schemeClr val="tx1"/>
                </a:solidFill>
                <a:effectLst/>
                <a:latin typeface="+mn-lt"/>
                <a:ea typeface="+mn-ea"/>
                <a:cs typeface="+mn-cs"/>
              </a:rPr>
              <a:t>obj</a:t>
            </a:r>
            <a:r>
              <a:rPr lang="zh-CN" altLang="en-US" sz="1200" b="0" i="0" kern="1200" dirty="0" smtClean="0">
                <a:solidFill>
                  <a:schemeClr val="tx1"/>
                </a:solidFill>
                <a:effectLst/>
                <a:latin typeface="+mn-lt"/>
                <a:ea typeface="+mn-ea"/>
                <a:cs typeface="+mn-cs"/>
              </a:rPr>
              <a:t>文件中，不再生成单独的</a:t>
            </a:r>
            <a:r>
              <a:rPr lang="en-US" altLang="zh-CN" sz="1200" b="0" i="0" kern="1200" dirty="0" err="1" smtClean="0">
                <a:solidFill>
                  <a:schemeClr val="tx1"/>
                </a:solidFill>
                <a:effectLst/>
                <a:latin typeface="+mn-lt"/>
                <a:ea typeface="+mn-ea"/>
                <a:cs typeface="+mn-cs"/>
              </a:rPr>
              <a:t>obj</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采用</a:t>
            </a:r>
            <a:r>
              <a:rPr lang="en-US" altLang="zh-CN" sz="1200" b="0" i="0" kern="1200" dirty="0" err="1" smtClean="0">
                <a:solidFill>
                  <a:schemeClr val="tx1"/>
                </a:solidFill>
                <a:effectLst/>
                <a:latin typeface="+mn-lt"/>
                <a:ea typeface="+mn-ea"/>
                <a:cs typeface="+mn-cs"/>
              </a:rPr>
              <a:t>hpp</a:t>
            </a:r>
            <a:r>
              <a:rPr lang="zh-CN" altLang="en-US" sz="1200" b="0" i="0" kern="1200" dirty="0" smtClean="0">
                <a:solidFill>
                  <a:schemeClr val="tx1"/>
                </a:solidFill>
                <a:effectLst/>
                <a:latin typeface="+mn-lt"/>
                <a:ea typeface="+mn-ea"/>
                <a:cs typeface="+mn-cs"/>
              </a:rPr>
              <a:t>将大幅度减少调用 </a:t>
            </a:r>
            <a:r>
              <a:rPr lang="en-US" altLang="zh-CN" sz="1200" b="0" i="0" kern="1200" dirty="0" smtClean="0">
                <a:solidFill>
                  <a:schemeClr val="tx1"/>
                </a:solidFill>
                <a:effectLst/>
                <a:latin typeface="+mn-lt"/>
                <a:ea typeface="+mn-ea"/>
                <a:cs typeface="+mn-cs"/>
              </a:rPr>
              <a:t>project</a:t>
            </a:r>
            <a:r>
              <a:rPr lang="zh-CN" altLang="en-US" sz="1200" b="0" i="0" kern="1200" dirty="0" smtClean="0">
                <a:solidFill>
                  <a:schemeClr val="tx1"/>
                </a:solidFill>
                <a:effectLst/>
                <a:latin typeface="+mn-lt"/>
                <a:ea typeface="+mn-ea"/>
                <a:cs typeface="+mn-cs"/>
              </a:rPr>
              <a:t>中的</a:t>
            </a:r>
            <a:r>
              <a:rPr lang="en-US" altLang="zh-CN" sz="1200" b="0" i="0" kern="1200" dirty="0" err="1" smtClean="0">
                <a:solidFill>
                  <a:schemeClr val="tx1"/>
                </a:solidFill>
                <a:effectLst/>
                <a:latin typeface="+mn-lt"/>
                <a:ea typeface="+mn-ea"/>
                <a:cs typeface="+mn-cs"/>
              </a:rPr>
              <a:t>cpp</a:t>
            </a:r>
            <a:r>
              <a:rPr lang="zh-CN" altLang="en-US" sz="1200" b="0" i="0" kern="1200" dirty="0" smtClean="0">
                <a:solidFill>
                  <a:schemeClr val="tx1"/>
                </a:solidFill>
                <a:effectLst/>
                <a:latin typeface="+mn-lt"/>
                <a:ea typeface="+mn-ea"/>
                <a:cs typeface="+mn-cs"/>
              </a:rPr>
              <a:t>文件数与编译次数，</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也不用再发布烦人的</a:t>
            </a:r>
            <a:r>
              <a:rPr lang="en-US" altLang="zh-CN" sz="1200" b="0" i="0" kern="1200" dirty="0" smtClean="0">
                <a:solidFill>
                  <a:schemeClr val="tx1"/>
                </a:solidFill>
                <a:effectLst/>
                <a:latin typeface="+mn-lt"/>
                <a:ea typeface="+mn-ea"/>
                <a:cs typeface="+mn-cs"/>
              </a:rPr>
              <a:t>lib</a:t>
            </a:r>
            <a:r>
              <a:rPr lang="zh-CN" altLang="en-US" sz="1200" b="0" i="0" kern="1200" dirty="0" smtClean="0">
                <a:solidFill>
                  <a:schemeClr val="tx1"/>
                </a:solidFill>
                <a:effectLst/>
                <a:latin typeface="+mn-lt"/>
                <a:ea typeface="+mn-ea"/>
                <a:cs typeface="+mn-cs"/>
              </a:rPr>
              <a:t>与</a:t>
            </a:r>
            <a:r>
              <a:rPr lang="en-US" altLang="zh-CN" sz="1200" b="0" i="0" kern="1200" dirty="0" err="1" smtClean="0">
                <a:solidFill>
                  <a:schemeClr val="tx1"/>
                </a:solidFill>
                <a:effectLst/>
                <a:latin typeface="+mn-lt"/>
                <a:ea typeface="+mn-ea"/>
                <a:cs typeface="+mn-cs"/>
              </a:rPr>
              <a:t>dll</a:t>
            </a:r>
            <a:r>
              <a:rPr lang="zh-CN" altLang="en-US" sz="1200" b="0" i="0" kern="1200" dirty="0" smtClean="0">
                <a:solidFill>
                  <a:schemeClr val="tx1"/>
                </a:solidFill>
                <a:effectLst/>
                <a:latin typeface="+mn-lt"/>
                <a:ea typeface="+mn-ea"/>
                <a:cs typeface="+mn-cs"/>
              </a:rPr>
              <a:t>，因此非常适合用来编写公用的开源库。</a:t>
            </a:r>
            <a:endParaRPr lang="zh-CN" altLang="en-US" dirty="0"/>
          </a:p>
        </p:txBody>
      </p:sp>
      <p:sp>
        <p:nvSpPr>
          <p:cNvPr id="4" name="Slide Number Placeholder 3"/>
          <p:cNvSpPr>
            <a:spLocks noGrp="1"/>
          </p:cNvSpPr>
          <p:nvPr>
            <p:ph type="sldNum" sz="quarter" idx="10"/>
          </p:nvPr>
        </p:nvSpPr>
        <p:spPr/>
        <p:txBody>
          <a:bodyPr/>
          <a:lstStyle/>
          <a:p>
            <a:fld id="{A150A571-111C-404B-9AA3-43C28102A7B6}" type="slidenum">
              <a:rPr lang="zh-CN" altLang="en-US" smtClean="0"/>
              <a:t>10</a:t>
            </a:fld>
            <a:endParaRPr lang="zh-CN" altLang="en-US"/>
          </a:p>
        </p:txBody>
      </p:sp>
    </p:spTree>
    <p:extLst>
      <p:ext uri="{BB962C8B-B14F-4D97-AF65-F5344CB8AC3E}">
        <p14:creationId xmlns:p14="http://schemas.microsoft.com/office/powerpoint/2010/main" val="2167951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A150A571-111C-404B-9AA3-43C28102A7B6}" type="slidenum">
              <a:rPr lang="zh-CN" altLang="en-US" smtClean="0"/>
              <a:t>13</a:t>
            </a:fld>
            <a:endParaRPr lang="zh-CN" altLang="en-US"/>
          </a:p>
        </p:txBody>
      </p:sp>
    </p:spTree>
    <p:extLst>
      <p:ext uri="{BB962C8B-B14F-4D97-AF65-F5344CB8AC3E}">
        <p14:creationId xmlns:p14="http://schemas.microsoft.com/office/powerpoint/2010/main" val="2189037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关于</a:t>
            </a:r>
            <a:r>
              <a:rPr lang="en-US" altLang="zh-CN" dirty="0" err="1" smtClean="0"/>
              <a:t>hpp</a:t>
            </a:r>
            <a:r>
              <a:rPr lang="zh-CN" altLang="en-US" dirty="0" smtClean="0"/>
              <a:t>；也可去掉中间目录</a:t>
            </a:r>
            <a:r>
              <a:rPr lang="en-US" altLang="zh-CN" dirty="0" smtClean="0"/>
              <a:t>core</a:t>
            </a:r>
            <a:r>
              <a:rPr lang="zh-CN" altLang="en-US" dirty="0" smtClean="0"/>
              <a:t>和</a:t>
            </a:r>
            <a:r>
              <a:rPr lang="en-US" altLang="zh-CN" dirty="0" err="1" smtClean="0"/>
              <a:t>highgui</a:t>
            </a:r>
            <a:endParaRPr lang="zh-CN" altLang="en-US" dirty="0"/>
          </a:p>
        </p:txBody>
      </p:sp>
      <p:sp>
        <p:nvSpPr>
          <p:cNvPr id="4" name="灯片编号占位符 3"/>
          <p:cNvSpPr>
            <a:spLocks noGrp="1"/>
          </p:cNvSpPr>
          <p:nvPr>
            <p:ph type="sldNum" sz="quarter" idx="10"/>
          </p:nvPr>
        </p:nvSpPr>
        <p:spPr/>
        <p:txBody>
          <a:bodyPr/>
          <a:lstStyle/>
          <a:p>
            <a:fld id="{A150A571-111C-404B-9AA3-43C28102A7B6}" type="slidenum">
              <a:rPr lang="zh-CN" altLang="en-US" smtClean="0"/>
              <a:t>15</a:t>
            </a:fld>
            <a:endParaRPr lang="zh-CN" altLang="en-US"/>
          </a:p>
        </p:txBody>
      </p:sp>
    </p:spTree>
    <p:extLst>
      <p:ext uri="{BB962C8B-B14F-4D97-AF65-F5344CB8AC3E}">
        <p14:creationId xmlns:p14="http://schemas.microsoft.com/office/powerpoint/2010/main" val="1245782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关于</a:t>
            </a:r>
            <a:r>
              <a:rPr lang="en-US" altLang="zh-CN" dirty="0" smtClean="0"/>
              <a:t>cv</a:t>
            </a:r>
            <a:r>
              <a:rPr lang="zh-CN" altLang="en-US" smtClean="0"/>
              <a:t>命名空间</a:t>
            </a:r>
            <a:endParaRPr lang="zh-CN" altLang="en-US"/>
          </a:p>
        </p:txBody>
      </p:sp>
      <p:sp>
        <p:nvSpPr>
          <p:cNvPr id="4" name="灯片编号占位符 3"/>
          <p:cNvSpPr>
            <a:spLocks noGrp="1"/>
          </p:cNvSpPr>
          <p:nvPr>
            <p:ph type="sldNum" sz="quarter" idx="10"/>
          </p:nvPr>
        </p:nvSpPr>
        <p:spPr/>
        <p:txBody>
          <a:bodyPr/>
          <a:lstStyle/>
          <a:p>
            <a:fld id="{A150A571-111C-404B-9AA3-43C28102A7B6}" type="slidenum">
              <a:rPr lang="zh-CN" altLang="en-US" smtClean="0"/>
              <a:t>16</a:t>
            </a:fld>
            <a:endParaRPr lang="zh-CN" altLang="en-US"/>
          </a:p>
        </p:txBody>
      </p:sp>
    </p:spTree>
    <p:extLst>
      <p:ext uri="{BB962C8B-B14F-4D97-AF65-F5344CB8AC3E}">
        <p14:creationId xmlns:p14="http://schemas.microsoft.com/office/powerpoint/2010/main" val="3320637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50A571-111C-404B-9AA3-43C28102A7B6}" type="slidenum">
              <a:rPr lang="zh-CN" altLang="en-US" smtClean="0"/>
              <a:t>18</a:t>
            </a:fld>
            <a:endParaRPr lang="zh-CN" altLang="en-US"/>
          </a:p>
        </p:txBody>
      </p:sp>
    </p:spTree>
    <p:extLst>
      <p:ext uri="{BB962C8B-B14F-4D97-AF65-F5344CB8AC3E}">
        <p14:creationId xmlns:p14="http://schemas.microsoft.com/office/powerpoint/2010/main" val="18658910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grpSp>
        <p:nvGrpSpPr>
          <p:cNvPr id="2" name="组合 1"/>
          <p:cNvGrpSpPr/>
          <p:nvPr/>
        </p:nvGrpSpPr>
        <p:grpSpPr>
          <a:xfrm>
            <a:off x="-3765" y="4953000"/>
            <a:ext cx="9147765"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extLst/>
          </a:lstStyle>
          <a:p>
            <a:fld id="{EBAE5E07-AA56-43E2-85C6-B8243236BE2E}" type="datetime1">
              <a:rPr lang="zh-CN" altLang="en-US" smtClean="0"/>
              <a:t>2018/8/31</a:t>
            </a:fld>
            <a:endParaRPr lang="zh-CN" altLang="en-US"/>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extLst/>
          </a:lstStyle>
          <a:p>
            <a:endParaRPr lang="zh-CN" altLang="en-US"/>
          </a:p>
        </p:txBody>
      </p:sp>
      <p:sp>
        <p:nvSpPr>
          <p:cNvPr id="27" name="灯片编号占位符 26"/>
          <p:cNvSpPr>
            <a:spLocks noGrp="1"/>
          </p:cNvSpPr>
          <p:nvPr>
            <p:ph type="sldNum" sz="quarter" idx="12"/>
          </p:nvPr>
        </p:nvSpPr>
        <p:spPr/>
        <p:txBody>
          <a:bodyPr/>
          <a:lstStyle>
            <a:lvl1pPr>
              <a:defRPr>
                <a:solidFill>
                  <a:srgbClr val="FFFFFF"/>
                </a:solidFill>
              </a:defRPr>
            </a:lvl1pPr>
            <a:extLst/>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8B91B086-739A-4AB0-896E-F586306597C7}" type="datetime1">
              <a:rPr lang="zh-CN" altLang="en-US" smtClean="0"/>
              <a:t>2018/8/31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1D7C694D-F63B-48E0-9FC9-059FBEA6A26D}" type="datetime1">
              <a:rPr lang="zh-CN" altLang="en-US" smtClean="0"/>
              <a:t>2018/8/31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8AD08092-1B8E-4255-9C3C-19F1B2106DC2}" type="datetime1">
              <a:rPr lang="zh-CN" altLang="en-US" smtClean="0"/>
              <a:t>2018/8/31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6"/>
          <p:cNvSpPr>
            <a:spLocks noGrp="1"/>
          </p:cNvSpPr>
          <p:nvPr>
            <p:ph type="title"/>
          </p:nvPr>
        </p:nvSpPr>
        <p:spPr/>
        <p:txBody>
          <a:bodyPr rtlCol="0"/>
          <a:lstStyle/>
          <a:p>
            <a:r>
              <a:rPr kumimoji="0" lang="zh-CN" altLang="en-US" smtClean="0"/>
              <a:t>单击此处编辑母版标题样式</a:t>
            </a:r>
            <a:endParaRPr kumimoji="0"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872CEB1F-7F4A-4323-9E50-EDCC856FB4C9}" type="datetime1">
              <a:rPr lang="zh-CN" altLang="en-US" smtClean="0"/>
              <a:t>2018/8/31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燕尾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燕尾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5B380AB-D647-4975-8F7B-10F2E9725204}" type="datetime1">
              <a:rPr lang="zh-CN" altLang="en-US" smtClean="0"/>
              <a:t>2018/8/31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标题 7"/>
          <p:cNvSpPr>
            <a:spLocks noGrp="1"/>
          </p:cNvSpPr>
          <p:nvPr>
            <p:ph type="title"/>
          </p:nvPr>
        </p:nvSpPr>
        <p:spPr/>
        <p:txBody>
          <a:bodyPr rtlCol="0"/>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1A08FFFC-A235-4FE8-9676-1685B194CA5E}" type="datetime1">
              <a:rPr lang="zh-CN" altLang="en-US" smtClean="0"/>
              <a:t>2018/8/31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2EE161C-C5C7-46C5-A84F-903CF4D0012E}" type="datetime1">
              <a:rPr lang="zh-CN" altLang="en-US" smtClean="0"/>
              <a:t>2018/8/31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5"/>
          <p:cNvSpPr>
            <a:spLocks noGrp="1"/>
          </p:cNvSpPr>
          <p:nvPr>
            <p:ph type="title"/>
          </p:nvPr>
        </p:nvSpPr>
        <p:spPr/>
        <p:txBody>
          <a:bodyPr rtlCol="0"/>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33EB68B-5727-4431-A4FF-C6743413A746}" type="datetime1">
              <a:rPr lang="zh-CN" altLang="en-US" smtClean="0"/>
              <a:t>2018/8/31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6727032" y="6407944"/>
            <a:ext cx="1920240" cy="365760"/>
          </a:xfrm>
        </p:spPr>
        <p:txBody>
          <a:bodyPr/>
          <a:lstStyle/>
          <a:p>
            <a:fld id="{8891A04A-CA36-4709-8608-2F037AA8EEF7}" type="datetime1">
              <a:rPr lang="zh-CN" altLang="en-US" smtClean="0"/>
              <a:t>2018/8/31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CN" altLang="en-US" smtClean="0"/>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extLst/>
          </a:lstStyle>
          <a:p>
            <a:fld id="{6A4CB541-C3CB-4992-8655-66F4D27CE53B}" type="datetime1">
              <a:rPr lang="zh-CN" altLang="en-US" smtClean="0"/>
              <a:t>2018/8/31</a:t>
            </a:fld>
            <a:endParaRPr lang="zh-CN" altLang="en-US"/>
          </a:p>
        </p:txBody>
      </p:sp>
      <p:sp>
        <p:nvSpPr>
          <p:cNvPr id="6" name="页脚占位符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zh-CN" altLang="en-US"/>
          </a:p>
        </p:txBody>
      </p:sp>
      <p:sp>
        <p:nvSpPr>
          <p:cNvPr id="7" name="灯片编号占位符 6"/>
          <p:cNvSpPr>
            <a:spLocks noGrp="1"/>
          </p:cNvSpPr>
          <p:nvPr>
            <p:ph type="sldNum" sz="quarter" idx="12"/>
          </p:nvPr>
        </p:nvSpPr>
        <p:spPr/>
        <p:txBody>
          <a:bodyPr/>
          <a:lstStyle>
            <a:lvl1pPr>
              <a:defRPr>
                <a:solidFill>
                  <a:schemeClr val="tx1"/>
                </a:solidFill>
              </a:defRPr>
            </a:lvl1pPr>
            <a:extLst/>
          </a:lstStyle>
          <a:p>
            <a:fld id="{0C913308-F349-4B6D-A68A-DD1791B4A57B}" type="slidenum">
              <a:rPr lang="zh-CN" altLang="en-US" smtClean="0"/>
              <a:t>‹#›</a:t>
            </a:fld>
            <a:endParaRPr lang="zh-CN" altLang="en-US"/>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CN" altLang="en-US" smtClean="0"/>
              <a:t>单击此处编辑母版标题样式</a:t>
            </a:r>
            <a:endParaRPr kumimoji="0" lang="en-US"/>
          </a:p>
        </p:txBody>
      </p:sp>
      <p:sp>
        <p:nvSpPr>
          <p:cNvPr id="8" name="任意多边形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任意多边形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直角三角形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直接连接符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燕尾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任意多边形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角三角形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E752F37-D7C4-485F-B260-90576DE430FD}" type="datetime1">
              <a:rPr lang="zh-CN" altLang="en-US" smtClean="0"/>
              <a:t>2018/8/31</a:t>
            </a:fld>
            <a:endParaRPr lang="zh-CN" altLang="en-US"/>
          </a:p>
        </p:txBody>
      </p:sp>
      <p:sp>
        <p:nvSpPr>
          <p:cNvPr id="22" name="页脚占位符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zh-CN" altLang="en-US"/>
          </a:p>
        </p:txBody>
      </p:sp>
      <p:sp>
        <p:nvSpPr>
          <p:cNvPr id="18" name="灯片编号占位符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pencv.or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cnblogs.com/freshmen/p/4534966.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t>计算机视觉</a:t>
            </a:r>
            <a:r>
              <a:rPr lang="en-US" altLang="zh-CN" dirty="0" smtClean="0"/>
              <a:t/>
            </a:r>
            <a:br>
              <a:rPr lang="en-US" altLang="zh-CN" dirty="0" smtClean="0"/>
            </a:br>
            <a:r>
              <a:rPr lang="zh-CN" altLang="en-US" sz="4000" dirty="0" smtClean="0"/>
              <a:t>第</a:t>
            </a:r>
            <a:r>
              <a:rPr lang="en-US" altLang="zh-CN" sz="4000" dirty="0" smtClean="0"/>
              <a:t>1</a:t>
            </a:r>
            <a:r>
              <a:rPr lang="zh-CN" altLang="en-US" sz="4000" dirty="0" smtClean="0"/>
              <a:t>章 图像编程入门</a:t>
            </a:r>
            <a:endParaRPr lang="zh-CN" altLang="en-US" sz="4000" dirty="0"/>
          </a:p>
        </p:txBody>
      </p:sp>
      <p:sp>
        <p:nvSpPr>
          <p:cNvPr id="3" name="副标题 2"/>
          <p:cNvSpPr>
            <a:spLocks noGrp="1"/>
          </p:cNvSpPr>
          <p:nvPr>
            <p:ph type="subTitle" idx="1"/>
          </p:nvPr>
        </p:nvSpPr>
        <p:spPr/>
        <p:txBody>
          <a:bodyPr>
            <a:normAutofit/>
          </a:bodyPr>
          <a:lstStyle/>
          <a:p>
            <a:r>
              <a:rPr lang="zh-CN" altLang="en-US" dirty="0"/>
              <a:t>邹</a:t>
            </a:r>
            <a:r>
              <a:rPr lang="zh-CN" altLang="en-US" dirty="0" smtClean="0"/>
              <a:t>昆</a:t>
            </a:r>
            <a:endParaRPr lang="en-US" altLang="zh-CN" dirty="0" smtClean="0"/>
          </a:p>
          <a:p>
            <a:r>
              <a:rPr lang="en-US" altLang="zh-CN" dirty="0" smtClean="0"/>
              <a:t>cszoukun@foxmail.com</a:t>
            </a:r>
            <a:endParaRPr lang="zh-CN" altLang="en-US" dirty="0"/>
          </a:p>
        </p:txBody>
      </p:sp>
    </p:spTree>
    <p:extLst>
      <p:ext uri="{BB962C8B-B14F-4D97-AF65-F5344CB8AC3E}">
        <p14:creationId xmlns:p14="http://schemas.microsoft.com/office/powerpoint/2010/main" val="1593430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err="1" smtClean="0">
                <a:solidFill>
                  <a:srgbClr val="0070C0"/>
                </a:solidFill>
              </a:rPr>
              <a:t>OpenCV</a:t>
            </a:r>
            <a:r>
              <a:rPr lang="en-US" altLang="zh-CN" dirty="0" smtClean="0">
                <a:solidFill>
                  <a:srgbClr val="0070C0"/>
                </a:solidFill>
              </a:rPr>
              <a:t> </a:t>
            </a:r>
            <a:r>
              <a:rPr lang="zh-CN" altLang="en-US" dirty="0" smtClean="0"/>
              <a:t>模块</a:t>
            </a:r>
            <a:r>
              <a:rPr lang="en-US" altLang="zh-CN" dirty="0" smtClean="0"/>
              <a:t>(</a:t>
            </a:r>
            <a:r>
              <a:rPr lang="zh-CN" altLang="en-US" dirty="0" smtClean="0"/>
              <a:t>续</a:t>
            </a:r>
            <a:r>
              <a:rPr lang="en-US" altLang="zh-CN" dirty="0" smtClean="0"/>
              <a:t>)</a:t>
            </a:r>
            <a:endParaRPr lang="en-US" altLang="zh-CN" dirty="0"/>
          </a:p>
          <a:p>
            <a:pPr marL="365760" lvl="1" indent="0">
              <a:buNone/>
            </a:pPr>
            <a:r>
              <a:rPr lang="zh-CN" altLang="en-US" dirty="0" smtClean="0"/>
              <a:t>每个模块都有一个对应的头文件</a:t>
            </a:r>
            <a:r>
              <a:rPr lang="en-US" altLang="zh-CN" dirty="0" smtClean="0"/>
              <a:t>(</a:t>
            </a:r>
            <a:r>
              <a:rPr lang="zh-CN" altLang="en-US" dirty="0" smtClean="0"/>
              <a:t>位于</a:t>
            </a:r>
            <a:r>
              <a:rPr lang="en-US" altLang="zh-CN" dirty="0" smtClean="0"/>
              <a:t>include</a:t>
            </a:r>
            <a:r>
              <a:rPr lang="zh-CN" altLang="en-US" dirty="0" smtClean="0"/>
              <a:t>目录中</a:t>
            </a:r>
            <a:r>
              <a:rPr lang="en-US" altLang="zh-CN" dirty="0" smtClean="0"/>
              <a:t>)</a:t>
            </a:r>
            <a:r>
              <a:rPr lang="zh-CN" altLang="en-US" dirty="0" smtClean="0"/>
              <a:t>，因此在使用这些模块时，需要在程序中包含对应的头文件，例如：</a:t>
            </a:r>
            <a:endParaRPr lang="en-US" altLang="zh-CN" dirty="0" smtClean="0"/>
          </a:p>
          <a:p>
            <a:pPr marL="365760" lvl="1" indent="0">
              <a:buNone/>
            </a:pPr>
            <a:endParaRPr lang="en-US" altLang="zh-CN" dirty="0" smtClean="0">
              <a:solidFill>
                <a:srgbClr val="0070C0"/>
              </a:solidFill>
            </a:endParaRPr>
          </a:p>
          <a:p>
            <a:pPr marL="365760" lvl="1" indent="0">
              <a:buNone/>
            </a:pPr>
            <a:r>
              <a:rPr lang="en-US" altLang="zh-CN" dirty="0" smtClean="0">
                <a:solidFill>
                  <a:srgbClr val="0070C0"/>
                </a:solidFill>
              </a:rPr>
              <a:t>#include &lt;opencv2/core/core.hpp&gt;</a:t>
            </a:r>
          </a:p>
          <a:p>
            <a:pPr marL="365760" lvl="1" indent="0">
              <a:buNone/>
            </a:pPr>
            <a:r>
              <a:rPr lang="en-US" altLang="zh-CN" dirty="0" smtClean="0">
                <a:solidFill>
                  <a:srgbClr val="0070C0"/>
                </a:solidFill>
              </a:rPr>
              <a:t>#include &lt;opencv2/</a:t>
            </a:r>
            <a:r>
              <a:rPr lang="en-US" altLang="zh-CN" dirty="0" err="1" smtClean="0">
                <a:solidFill>
                  <a:srgbClr val="0070C0"/>
                </a:solidFill>
              </a:rPr>
              <a:t>imgproc</a:t>
            </a:r>
            <a:r>
              <a:rPr lang="en-US" altLang="zh-CN" dirty="0" smtClean="0">
                <a:solidFill>
                  <a:srgbClr val="0070C0"/>
                </a:solidFill>
              </a:rPr>
              <a:t>/imgproc.hpp&gt;</a:t>
            </a:r>
          </a:p>
          <a:p>
            <a:pPr marL="365760" lvl="1" indent="0">
              <a:buNone/>
            </a:pPr>
            <a:r>
              <a:rPr lang="en-US" altLang="zh-CN" dirty="0" smtClean="0">
                <a:solidFill>
                  <a:srgbClr val="0070C0"/>
                </a:solidFill>
              </a:rPr>
              <a:t>#include &lt;opencv2/</a:t>
            </a:r>
            <a:r>
              <a:rPr lang="en-US" altLang="zh-CN" dirty="0" err="1" smtClean="0">
                <a:solidFill>
                  <a:srgbClr val="0070C0"/>
                </a:solidFill>
              </a:rPr>
              <a:t>highgui</a:t>
            </a:r>
            <a:r>
              <a:rPr lang="en-US" altLang="zh-CN" dirty="0" smtClean="0">
                <a:solidFill>
                  <a:srgbClr val="0070C0"/>
                </a:solidFill>
              </a:rPr>
              <a:t>/highgui.hpp&gt;</a:t>
            </a:r>
          </a:p>
          <a:p>
            <a:pPr marL="365760" lvl="1" indent="0">
              <a:buNone/>
            </a:pPr>
            <a:endParaRPr lang="en-US" altLang="zh-CN" dirty="0">
              <a:solidFill>
                <a:srgbClr val="0070C0"/>
              </a:solidFill>
            </a:endParaRPr>
          </a:p>
          <a:p>
            <a:pPr marL="365760" lvl="1" indent="0">
              <a:buNone/>
            </a:pPr>
            <a:r>
              <a:rPr lang="zh-CN" altLang="en-US" dirty="0"/>
              <a:t>注：</a:t>
            </a:r>
            <a:r>
              <a:rPr lang="zh-CN" altLang="en-US" dirty="0" smtClean="0"/>
              <a:t>其实</a:t>
            </a:r>
            <a:r>
              <a:rPr lang="en-US" altLang="zh-CN" dirty="0" smtClean="0">
                <a:solidFill>
                  <a:srgbClr val="0070C0"/>
                </a:solidFill>
              </a:rPr>
              <a:t>core.hpp</a:t>
            </a:r>
            <a:r>
              <a:rPr lang="zh-CN" altLang="en-US" dirty="0" smtClean="0"/>
              <a:t>已经在</a:t>
            </a:r>
            <a:r>
              <a:rPr lang="en-US" altLang="zh-CN" dirty="0" smtClean="0">
                <a:solidFill>
                  <a:srgbClr val="0070C0"/>
                </a:solidFill>
              </a:rPr>
              <a:t>highgui.hpp</a:t>
            </a:r>
            <a:r>
              <a:rPr lang="zh-CN" altLang="en-US" dirty="0" smtClean="0"/>
              <a:t>中已包含了，可不用写出来</a:t>
            </a:r>
            <a:endParaRPr lang="en-US" altLang="zh-CN" dirty="0"/>
          </a:p>
        </p:txBody>
      </p:sp>
      <p:sp>
        <p:nvSpPr>
          <p:cNvPr id="3" name="标题 2"/>
          <p:cNvSpPr>
            <a:spLocks noGrp="1"/>
          </p:cNvSpPr>
          <p:nvPr>
            <p:ph type="title"/>
          </p:nvPr>
        </p:nvSpPr>
        <p:spPr/>
        <p:txBody>
          <a:bodyPr/>
          <a:lstStyle/>
          <a:p>
            <a:r>
              <a:rPr lang="en-US" altLang="zh-CN" dirty="0"/>
              <a:t>2 </a:t>
            </a:r>
            <a:r>
              <a:rPr lang="zh-CN" altLang="en-US" dirty="0"/>
              <a:t>创建工程及相关设置</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a:t>
            </a:fld>
            <a:endParaRPr lang="zh-CN" altLang="en-US"/>
          </a:p>
        </p:txBody>
      </p:sp>
    </p:spTree>
    <p:extLst>
      <p:ext uri="{BB962C8B-B14F-4D97-AF65-F5344CB8AC3E}">
        <p14:creationId xmlns:p14="http://schemas.microsoft.com/office/powerpoint/2010/main" val="224440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什么是数字图像？</a:t>
            </a:r>
          </a:p>
        </p:txBody>
      </p:sp>
      <p:sp>
        <p:nvSpPr>
          <p:cNvPr id="3" name="标题 2"/>
          <p:cNvSpPr>
            <a:spLocks noGrp="1"/>
          </p:cNvSpPr>
          <p:nvPr>
            <p:ph type="title"/>
          </p:nvPr>
        </p:nvSpPr>
        <p:spPr/>
        <p:txBody>
          <a:bodyPr/>
          <a:lstStyle/>
          <a:p>
            <a:r>
              <a:rPr lang="en-US" altLang="zh-CN" dirty="0" smtClean="0"/>
              <a:t>3 </a:t>
            </a:r>
            <a:r>
              <a:rPr lang="zh-CN" altLang="en-US" dirty="0" smtClean="0"/>
              <a:t>数字图像</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992243"/>
            <a:ext cx="7416824" cy="3634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descr="H:\教学\数字图像处理\2015\教材资源\BurgerBurge-En1-clips\chap02\p010-fig2-5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8392" y="1988840"/>
            <a:ext cx="797304" cy="800197"/>
          </a:xfrm>
          <a:prstGeom prst="rect">
            <a:avLst/>
          </a:prstGeom>
          <a:noFill/>
          <a:extLst>
            <a:ext uri="{909E8E84-426E-40DD-AFC4-6F175D3DCCD1}">
              <a14:hiddenFill xmlns:a14="http://schemas.microsoft.com/office/drawing/2010/main">
                <a:solidFill>
                  <a:srgbClr val="FFFFFF"/>
                </a:solidFill>
              </a14:hiddenFill>
            </a:ext>
          </a:extLst>
        </p:spPr>
      </p:pic>
      <p:sp>
        <p:nvSpPr>
          <p:cNvPr id="6" name="上箭头 5"/>
          <p:cNvSpPr/>
          <p:nvPr/>
        </p:nvSpPr>
        <p:spPr>
          <a:xfrm>
            <a:off x="1285033" y="2812642"/>
            <a:ext cx="233730" cy="18605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11</a:t>
            </a:fld>
            <a:endParaRPr lang="zh-CN" altLang="en-US"/>
          </a:p>
        </p:txBody>
      </p:sp>
      <p:sp>
        <p:nvSpPr>
          <p:cNvPr id="8" name="TextBox 7"/>
          <p:cNvSpPr txBox="1"/>
          <p:nvPr/>
        </p:nvSpPr>
        <p:spPr>
          <a:xfrm>
            <a:off x="6300192" y="2216532"/>
            <a:ext cx="2232248" cy="369332"/>
          </a:xfrm>
          <a:prstGeom prst="rect">
            <a:avLst/>
          </a:prstGeom>
          <a:noFill/>
        </p:spPr>
        <p:txBody>
          <a:bodyPr wrap="square" rtlCol="0">
            <a:spAutoFit/>
          </a:bodyPr>
          <a:lstStyle/>
          <a:p>
            <a:r>
              <a:rPr lang="zh-CN" altLang="en-US" dirty="0" smtClean="0"/>
              <a:t>灰度图，二维矩阵</a:t>
            </a:r>
            <a:endParaRPr lang="en-US" altLang="zh-CN" dirty="0" smtClean="0"/>
          </a:p>
        </p:txBody>
      </p:sp>
    </p:spTree>
    <p:extLst>
      <p:ext uri="{BB962C8B-B14F-4D97-AF65-F5344CB8AC3E}">
        <p14:creationId xmlns:p14="http://schemas.microsoft.com/office/powerpoint/2010/main" val="422100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真彩图像</a:t>
            </a:r>
            <a:endParaRPr lang="zh-CN" altLang="en-US" dirty="0"/>
          </a:p>
        </p:txBody>
      </p:sp>
      <p:sp>
        <p:nvSpPr>
          <p:cNvPr id="3" name="标题 2"/>
          <p:cNvSpPr>
            <a:spLocks noGrp="1"/>
          </p:cNvSpPr>
          <p:nvPr>
            <p:ph type="title"/>
          </p:nvPr>
        </p:nvSpPr>
        <p:spPr/>
        <p:txBody>
          <a:bodyPr/>
          <a:lstStyle/>
          <a:p>
            <a:r>
              <a:rPr lang="en-US" altLang="zh-CN" dirty="0"/>
              <a:t>3 </a:t>
            </a:r>
            <a:r>
              <a:rPr lang="zh-CN" altLang="en-US" dirty="0"/>
              <a:t>数字图像</a:t>
            </a:r>
          </a:p>
        </p:txBody>
      </p:sp>
      <p:pic>
        <p:nvPicPr>
          <p:cNvPr id="4" name="Picture 3" descr="H:\教学\数字图像处理\2015\教材资源\BurgerBurge-En1-clips\chap12\p242-fig1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284756"/>
            <a:ext cx="5386208" cy="3096344"/>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2"/>
          </p:nvPr>
        </p:nvSpPr>
        <p:spPr/>
        <p:txBody>
          <a:bodyPr/>
          <a:lstStyle/>
          <a:p>
            <a:fld id="{0C913308-F349-4B6D-A68A-DD1791B4A57B}" type="slidenum">
              <a:rPr lang="zh-CN" altLang="en-US" smtClean="0"/>
              <a:t>12</a:t>
            </a:fld>
            <a:endParaRPr lang="zh-CN" altLang="en-US"/>
          </a:p>
        </p:txBody>
      </p:sp>
      <p:sp>
        <p:nvSpPr>
          <p:cNvPr id="6" name="TextBox 5"/>
          <p:cNvSpPr txBox="1"/>
          <p:nvPr/>
        </p:nvSpPr>
        <p:spPr>
          <a:xfrm>
            <a:off x="6300192" y="1129397"/>
            <a:ext cx="2232248" cy="369332"/>
          </a:xfrm>
          <a:prstGeom prst="rect">
            <a:avLst/>
          </a:prstGeom>
          <a:noFill/>
        </p:spPr>
        <p:txBody>
          <a:bodyPr wrap="square" rtlCol="0">
            <a:spAutoFit/>
          </a:bodyPr>
          <a:lstStyle/>
          <a:p>
            <a:r>
              <a:rPr lang="zh-CN" altLang="en-US" dirty="0"/>
              <a:t>彩色</a:t>
            </a:r>
            <a:r>
              <a:rPr lang="zh-CN" altLang="en-US" dirty="0" smtClean="0"/>
              <a:t>图，三维矩阵</a:t>
            </a:r>
            <a:endParaRPr lang="en-US" altLang="zh-CN" dirty="0" smtClean="0"/>
          </a:p>
        </p:txBody>
      </p:sp>
    </p:spTree>
    <p:extLst>
      <p:ext uri="{BB962C8B-B14F-4D97-AF65-F5344CB8AC3E}">
        <p14:creationId xmlns:p14="http://schemas.microsoft.com/office/powerpoint/2010/main" val="314450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sz="2400" b="1" dirty="0">
                <a:latin typeface="Times New Roman" panose="02020603050405020304" pitchFamily="18" charset="0"/>
                <a:ea typeface="楷体_GB2312" pitchFamily="49" charset="-122"/>
              </a:rPr>
              <a:t>图像可以定义为二维函数 </a:t>
            </a:r>
            <a:r>
              <a:rPr lang="en-US" altLang="zh-CN" sz="2400" b="1" i="1" dirty="0">
                <a:solidFill>
                  <a:srgbClr val="0070C0"/>
                </a:solidFill>
                <a:latin typeface="Times New Roman" panose="02020603050405020304" pitchFamily="18" charset="0"/>
                <a:ea typeface="楷体_GB2312" pitchFamily="49" charset="-122"/>
              </a:rPr>
              <a:t>f</a:t>
            </a:r>
            <a:r>
              <a:rPr lang="en-US" altLang="zh-CN" sz="2400" b="1" dirty="0">
                <a:solidFill>
                  <a:srgbClr val="0070C0"/>
                </a:solidFill>
                <a:latin typeface="Times New Roman" panose="02020603050405020304" pitchFamily="18" charset="0"/>
                <a:ea typeface="楷体_GB2312" pitchFamily="49" charset="-122"/>
              </a:rPr>
              <a:t>(</a:t>
            </a:r>
            <a:r>
              <a:rPr lang="en-US" altLang="zh-CN" sz="2400" b="1" i="1" dirty="0" err="1">
                <a:solidFill>
                  <a:srgbClr val="0070C0"/>
                </a:solidFill>
                <a:latin typeface="Times New Roman" panose="02020603050405020304" pitchFamily="18" charset="0"/>
                <a:ea typeface="楷体_GB2312" pitchFamily="49" charset="-122"/>
              </a:rPr>
              <a:t>x</a:t>
            </a:r>
            <a:r>
              <a:rPr lang="en-US" altLang="zh-CN" sz="2400" b="1" dirty="0" err="1">
                <a:solidFill>
                  <a:srgbClr val="0070C0"/>
                </a:solidFill>
                <a:latin typeface="Times New Roman" panose="02020603050405020304" pitchFamily="18" charset="0"/>
                <a:ea typeface="楷体_GB2312" pitchFamily="49" charset="-122"/>
              </a:rPr>
              <a:t>,</a:t>
            </a:r>
            <a:r>
              <a:rPr lang="en-US" altLang="zh-CN" sz="2400" b="1" i="1" dirty="0" err="1">
                <a:solidFill>
                  <a:srgbClr val="0070C0"/>
                </a:solidFill>
                <a:latin typeface="Times New Roman" panose="02020603050405020304" pitchFamily="18" charset="0"/>
                <a:ea typeface="楷体_GB2312" pitchFamily="49" charset="-122"/>
              </a:rPr>
              <a:t>y</a:t>
            </a:r>
            <a:r>
              <a:rPr lang="en-US" altLang="zh-CN" sz="2400" b="1" dirty="0">
                <a:solidFill>
                  <a:srgbClr val="0070C0"/>
                </a:solidFill>
                <a:latin typeface="Times New Roman" panose="02020603050405020304" pitchFamily="18" charset="0"/>
                <a:ea typeface="楷体_GB2312" pitchFamily="49" charset="-122"/>
              </a:rPr>
              <a:t>)</a:t>
            </a:r>
          </a:p>
          <a:p>
            <a:pPr>
              <a:lnSpc>
                <a:spcPct val="150000"/>
              </a:lnSpc>
              <a:buFont typeface="Wingdings" pitchFamily="2" charset="2"/>
              <a:buNone/>
            </a:pPr>
            <a:r>
              <a:rPr lang="en-US" altLang="zh-CN" sz="2400" b="1" dirty="0">
                <a:latin typeface="Times New Roman" panose="02020603050405020304" pitchFamily="18" charset="0"/>
                <a:ea typeface="楷体_GB2312" pitchFamily="49" charset="-122"/>
              </a:rPr>
              <a:t>	</a:t>
            </a:r>
            <a:r>
              <a:rPr lang="en-US" altLang="zh-CN" sz="2400" b="1" i="1" dirty="0">
                <a:solidFill>
                  <a:srgbClr val="0070C0"/>
                </a:solidFill>
                <a:latin typeface="Times New Roman" panose="02020603050405020304" pitchFamily="18" charset="0"/>
                <a:ea typeface="楷体_GB2312" pitchFamily="49" charset="-122"/>
              </a:rPr>
              <a:t>x</a:t>
            </a:r>
            <a:r>
              <a:rPr lang="en-US" altLang="zh-CN" sz="2400" b="1" dirty="0">
                <a:latin typeface="Times New Roman" panose="02020603050405020304" pitchFamily="18" charset="0"/>
                <a:ea typeface="楷体_GB2312" pitchFamily="49" charset="-122"/>
              </a:rPr>
              <a:t>, </a:t>
            </a:r>
            <a:r>
              <a:rPr lang="en-US" altLang="zh-CN" sz="2400" b="1" i="1" dirty="0">
                <a:solidFill>
                  <a:srgbClr val="0070C0"/>
                </a:solidFill>
                <a:latin typeface="Times New Roman" panose="02020603050405020304" pitchFamily="18" charset="0"/>
                <a:ea typeface="楷体_GB2312" pitchFamily="49" charset="-122"/>
              </a:rPr>
              <a:t>y</a:t>
            </a: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空间</a:t>
            </a: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平面</a:t>
            </a: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坐标</a:t>
            </a:r>
          </a:p>
          <a:p>
            <a:pPr>
              <a:lnSpc>
                <a:spcPct val="150000"/>
              </a:lnSpc>
              <a:buFont typeface="Wingdings" pitchFamily="2" charset="2"/>
              <a:buNone/>
            </a:pPr>
            <a:r>
              <a:rPr lang="zh-CN" altLang="en-US" sz="2400" b="1" dirty="0">
                <a:latin typeface="Times New Roman" panose="02020603050405020304" pitchFamily="18" charset="0"/>
                <a:ea typeface="楷体_GB2312" pitchFamily="49" charset="-122"/>
              </a:rPr>
              <a:t>	</a:t>
            </a:r>
            <a:r>
              <a:rPr lang="en-US" altLang="zh-CN" sz="2400" b="1" i="1" dirty="0">
                <a:solidFill>
                  <a:srgbClr val="0070C0"/>
                </a:solidFill>
                <a:latin typeface="Times New Roman" panose="02020603050405020304" pitchFamily="18" charset="0"/>
                <a:ea typeface="楷体_GB2312" pitchFamily="49" charset="-122"/>
              </a:rPr>
              <a:t>f</a:t>
            </a:r>
            <a:r>
              <a:rPr lang="en-US" altLang="zh-CN" sz="2400" b="1" dirty="0">
                <a:solidFill>
                  <a:srgbClr val="FF0000"/>
                </a:solidFill>
                <a:latin typeface="Times New Roman" panose="02020603050405020304" pitchFamily="18" charset="0"/>
                <a:ea typeface="楷体_GB2312" pitchFamily="49" charset="-122"/>
              </a:rPr>
              <a:t> </a:t>
            </a: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强度或灰度</a:t>
            </a:r>
          </a:p>
          <a:p>
            <a:pPr>
              <a:lnSpc>
                <a:spcPct val="150000"/>
              </a:lnSpc>
            </a:pPr>
            <a:r>
              <a:rPr lang="en-US" altLang="zh-CN" sz="2400" b="1" i="1" dirty="0" err="1">
                <a:solidFill>
                  <a:srgbClr val="0070C0"/>
                </a:solidFill>
                <a:latin typeface="Times New Roman" panose="02020603050405020304" pitchFamily="18" charset="0"/>
                <a:ea typeface="楷体_GB2312" pitchFamily="49" charset="-122"/>
              </a:rPr>
              <a:t>x</a:t>
            </a:r>
            <a:r>
              <a:rPr lang="en-US" altLang="zh-CN" sz="2400" b="1" dirty="0" err="1">
                <a:latin typeface="Times New Roman" panose="02020603050405020304" pitchFamily="18" charset="0"/>
                <a:ea typeface="楷体_GB2312" pitchFamily="49" charset="-122"/>
              </a:rPr>
              <a:t>,</a:t>
            </a:r>
            <a:r>
              <a:rPr lang="en-US" altLang="zh-CN" sz="2400" b="1" i="1" dirty="0" err="1">
                <a:solidFill>
                  <a:srgbClr val="0070C0"/>
                </a:solidFill>
                <a:latin typeface="Times New Roman" panose="02020603050405020304" pitchFamily="18" charset="0"/>
                <a:ea typeface="楷体_GB2312" pitchFamily="49" charset="-122"/>
              </a:rPr>
              <a:t>y</a:t>
            </a:r>
            <a:r>
              <a:rPr lang="en-US" altLang="zh-CN" sz="2400" b="1" dirty="0" err="1">
                <a:latin typeface="Times New Roman" panose="02020603050405020304" pitchFamily="18" charset="0"/>
                <a:ea typeface="楷体_GB2312" pitchFamily="49" charset="-122"/>
              </a:rPr>
              <a:t>,</a:t>
            </a:r>
            <a:r>
              <a:rPr lang="en-US" altLang="zh-CN" sz="2400" b="1" i="1" dirty="0" err="1">
                <a:solidFill>
                  <a:srgbClr val="0070C0"/>
                </a:solidFill>
                <a:latin typeface="Times New Roman" panose="02020603050405020304" pitchFamily="18" charset="0"/>
                <a:ea typeface="楷体_GB2312" pitchFamily="49" charset="-122"/>
              </a:rPr>
              <a:t>f</a:t>
            </a:r>
            <a:r>
              <a:rPr lang="en-US" altLang="zh-CN" sz="2400" b="1" dirty="0">
                <a:solidFill>
                  <a:srgbClr val="FF0000"/>
                </a:solidFill>
                <a:latin typeface="Times New Roman" panose="02020603050405020304" pitchFamily="18" charset="0"/>
                <a:ea typeface="楷体_GB2312" pitchFamily="49" charset="-122"/>
              </a:rPr>
              <a:t> </a:t>
            </a:r>
            <a:r>
              <a:rPr lang="zh-CN" altLang="en-US" sz="2400" b="1" dirty="0">
                <a:latin typeface="Times New Roman" panose="02020603050405020304" pitchFamily="18" charset="0"/>
                <a:ea typeface="楷体_GB2312" pitchFamily="49" charset="-122"/>
              </a:rPr>
              <a:t>均为</a:t>
            </a:r>
            <a:r>
              <a:rPr lang="zh-CN" altLang="en-US" sz="2400" b="1" dirty="0">
                <a:solidFill>
                  <a:srgbClr val="FF0000"/>
                </a:solidFill>
                <a:latin typeface="Times New Roman" panose="02020603050405020304" pitchFamily="18" charset="0"/>
                <a:ea typeface="楷体_GB2312" pitchFamily="49" charset="-122"/>
              </a:rPr>
              <a:t>有限</a:t>
            </a:r>
            <a:r>
              <a:rPr lang="zh-CN" altLang="en-US" sz="2400" b="1" dirty="0">
                <a:latin typeface="Times New Roman" panose="02020603050405020304" pitchFamily="18" charset="0"/>
                <a:ea typeface="楷体_GB2312" pitchFamily="49" charset="-122"/>
              </a:rPr>
              <a:t>、</a:t>
            </a:r>
            <a:r>
              <a:rPr lang="zh-CN" altLang="en-US" sz="2400" b="1" dirty="0">
                <a:solidFill>
                  <a:srgbClr val="FF0000"/>
                </a:solidFill>
                <a:latin typeface="Times New Roman" panose="02020603050405020304" pitchFamily="18" charset="0"/>
                <a:ea typeface="楷体_GB2312" pitchFamily="49" charset="-122"/>
              </a:rPr>
              <a:t>离散量</a:t>
            </a:r>
          </a:p>
          <a:p>
            <a:pPr>
              <a:lnSpc>
                <a:spcPct val="150000"/>
              </a:lnSpc>
              <a:buFont typeface="Wingdings" pitchFamily="2" charset="2"/>
              <a:buNone/>
            </a:pPr>
            <a:r>
              <a:rPr lang="zh-CN" altLang="en-US" sz="2400" b="1" dirty="0">
                <a:latin typeface="Times New Roman" panose="02020603050405020304" pitchFamily="18" charset="0"/>
                <a:ea typeface="楷体_GB2312" pitchFamily="49" charset="-122"/>
              </a:rPr>
              <a:t>				该图像为数字图像</a:t>
            </a:r>
          </a:p>
          <a:p>
            <a:pPr>
              <a:lnSpc>
                <a:spcPct val="150000"/>
              </a:lnSpc>
            </a:pPr>
            <a:r>
              <a:rPr lang="zh-CN" altLang="en-US" sz="2400" b="1" dirty="0">
                <a:latin typeface="Times New Roman" panose="02020603050405020304" pitchFamily="18" charset="0"/>
                <a:ea typeface="楷体_GB2312" pitchFamily="49" charset="-122"/>
              </a:rPr>
              <a:t>数字图像处理：用计算机处理数字图像</a:t>
            </a:r>
          </a:p>
          <a:p>
            <a:pPr>
              <a:lnSpc>
                <a:spcPct val="150000"/>
              </a:lnSpc>
            </a:pPr>
            <a:r>
              <a:rPr lang="zh-CN" altLang="en-US" sz="2400" b="1" dirty="0">
                <a:latin typeface="Times New Roman" panose="02020603050405020304" pitchFamily="18" charset="0"/>
                <a:ea typeface="楷体_GB2312" pitchFamily="49" charset="-122"/>
              </a:rPr>
              <a:t>像素</a:t>
            </a:r>
            <a:r>
              <a:rPr lang="en-US" altLang="zh-CN" sz="2400" b="1" dirty="0">
                <a:latin typeface="Times New Roman" panose="02020603050405020304" pitchFamily="18" charset="0"/>
                <a:ea typeface="楷体_GB2312" pitchFamily="49" charset="-122"/>
              </a:rPr>
              <a:t>(</a:t>
            </a:r>
            <a:r>
              <a:rPr lang="en-US" altLang="zh-CN" sz="2400" b="1" dirty="0">
                <a:solidFill>
                  <a:srgbClr val="0070C0"/>
                </a:solidFill>
                <a:latin typeface="Times New Roman" panose="02020603050405020304" pitchFamily="18" charset="0"/>
                <a:ea typeface="楷体_GB2312" pitchFamily="49" charset="-122"/>
              </a:rPr>
              <a:t>Pixel</a:t>
            </a: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：数字图像中的元素</a:t>
            </a:r>
          </a:p>
          <a:p>
            <a:endParaRPr lang="zh-CN" altLang="en-US" dirty="0"/>
          </a:p>
        </p:txBody>
      </p:sp>
      <p:sp>
        <p:nvSpPr>
          <p:cNvPr id="3" name="标题 2"/>
          <p:cNvSpPr>
            <a:spLocks noGrp="1"/>
          </p:cNvSpPr>
          <p:nvPr>
            <p:ph type="title"/>
          </p:nvPr>
        </p:nvSpPr>
        <p:spPr/>
        <p:txBody>
          <a:bodyPr/>
          <a:lstStyle/>
          <a:p>
            <a:r>
              <a:rPr lang="en-US" altLang="zh-CN" dirty="0"/>
              <a:t>3 </a:t>
            </a:r>
            <a:r>
              <a:rPr lang="zh-CN" altLang="en-US" dirty="0"/>
              <a:t>数字图像</a:t>
            </a:r>
          </a:p>
        </p:txBody>
      </p:sp>
      <p:sp>
        <p:nvSpPr>
          <p:cNvPr id="4" name="AutoShape 4"/>
          <p:cNvSpPr>
            <a:spLocks noChangeArrowheads="1"/>
          </p:cNvSpPr>
          <p:nvPr/>
        </p:nvSpPr>
        <p:spPr bwMode="auto">
          <a:xfrm>
            <a:off x="1371258" y="4056112"/>
            <a:ext cx="1828800" cy="381000"/>
          </a:xfrm>
          <a:prstGeom prst="rightArrow">
            <a:avLst>
              <a:gd name="adj1" fmla="val 50000"/>
              <a:gd name="adj2" fmla="val 12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13</a:t>
            </a:fld>
            <a:endParaRPr lang="zh-CN" altLang="en-US"/>
          </a:p>
        </p:txBody>
      </p:sp>
      <p:sp>
        <p:nvSpPr>
          <p:cNvPr id="6" name="TextBox 5"/>
          <p:cNvSpPr txBox="1"/>
          <p:nvPr/>
        </p:nvSpPr>
        <p:spPr>
          <a:xfrm>
            <a:off x="7029952" y="5213366"/>
            <a:ext cx="1800200" cy="646331"/>
          </a:xfrm>
          <a:prstGeom prst="rect">
            <a:avLst/>
          </a:prstGeom>
          <a:noFill/>
        </p:spPr>
        <p:txBody>
          <a:bodyPr wrap="square" rtlCol="0">
            <a:spAutoFit/>
          </a:bodyPr>
          <a:lstStyle/>
          <a:p>
            <a:r>
              <a:rPr lang="zh-CN" altLang="en-US" dirty="0" smtClean="0"/>
              <a:t>图片分辨率</a:t>
            </a:r>
            <a:endParaRPr lang="en-US" altLang="zh-CN" dirty="0" smtClean="0"/>
          </a:p>
          <a:p>
            <a:r>
              <a:rPr lang="zh-CN" altLang="en-US" dirty="0"/>
              <a:t>显</a:t>
            </a:r>
            <a:r>
              <a:rPr lang="zh-CN" altLang="en-US" dirty="0" smtClean="0"/>
              <a:t>示器分辨率</a:t>
            </a:r>
            <a:endParaRPr lang="en-US" altLang="zh-CN" dirty="0" smtClean="0"/>
          </a:p>
        </p:txBody>
      </p:sp>
      <p:sp>
        <p:nvSpPr>
          <p:cNvPr id="7" name="AutoShape 4"/>
          <p:cNvSpPr>
            <a:spLocks noChangeArrowheads="1"/>
          </p:cNvSpPr>
          <p:nvPr/>
        </p:nvSpPr>
        <p:spPr bwMode="auto">
          <a:xfrm>
            <a:off x="4139952" y="2204864"/>
            <a:ext cx="1828800" cy="381000"/>
          </a:xfrm>
          <a:prstGeom prst="rightArrow">
            <a:avLst>
              <a:gd name="adj1" fmla="val 50000"/>
              <a:gd name="adj2" fmla="val 12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Box 7"/>
          <p:cNvSpPr txBox="1"/>
          <p:nvPr/>
        </p:nvSpPr>
        <p:spPr>
          <a:xfrm>
            <a:off x="6300192" y="2216532"/>
            <a:ext cx="1800200" cy="369332"/>
          </a:xfrm>
          <a:prstGeom prst="rect">
            <a:avLst/>
          </a:prstGeom>
          <a:noFill/>
        </p:spPr>
        <p:txBody>
          <a:bodyPr wrap="square" rtlCol="0">
            <a:spAutoFit/>
          </a:bodyPr>
          <a:lstStyle/>
          <a:p>
            <a:r>
              <a:rPr lang="zh-CN" altLang="en-US" dirty="0" smtClean="0"/>
              <a:t>矩阵的下标</a:t>
            </a:r>
            <a:endParaRPr lang="en-US" altLang="zh-CN" dirty="0" smtClean="0"/>
          </a:p>
        </p:txBody>
      </p:sp>
      <p:sp>
        <p:nvSpPr>
          <p:cNvPr id="9" name="AutoShape 4"/>
          <p:cNvSpPr>
            <a:spLocks noChangeArrowheads="1"/>
          </p:cNvSpPr>
          <p:nvPr/>
        </p:nvSpPr>
        <p:spPr bwMode="auto">
          <a:xfrm>
            <a:off x="3347864" y="2852936"/>
            <a:ext cx="1828800" cy="381000"/>
          </a:xfrm>
          <a:prstGeom prst="rightArrow">
            <a:avLst>
              <a:gd name="adj1" fmla="val 50000"/>
              <a:gd name="adj2" fmla="val 12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Box 9"/>
          <p:cNvSpPr txBox="1"/>
          <p:nvPr/>
        </p:nvSpPr>
        <p:spPr>
          <a:xfrm>
            <a:off x="5385581" y="2852936"/>
            <a:ext cx="1800200" cy="369332"/>
          </a:xfrm>
          <a:prstGeom prst="rect">
            <a:avLst/>
          </a:prstGeom>
          <a:noFill/>
        </p:spPr>
        <p:txBody>
          <a:bodyPr wrap="square" rtlCol="0">
            <a:spAutoFit/>
          </a:bodyPr>
          <a:lstStyle/>
          <a:p>
            <a:r>
              <a:rPr lang="zh-CN" altLang="en-US" dirty="0" smtClean="0"/>
              <a:t>矩阵的元素</a:t>
            </a:r>
            <a:endParaRPr lang="en-US" altLang="zh-CN" dirty="0" smtClean="0"/>
          </a:p>
        </p:txBody>
      </p:sp>
    </p:spTree>
    <p:extLst>
      <p:ext uri="{BB962C8B-B14F-4D97-AF65-F5344CB8AC3E}">
        <p14:creationId xmlns:p14="http://schemas.microsoft.com/office/powerpoint/2010/main" val="246370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1500"/>
                            </p:stCondLst>
                            <p:childTnLst>
                              <p:par>
                                <p:cTn id="29" presetID="42" presetClass="entr" presetSubtype="0" fill="hold" nodeType="after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1000"/>
                                        <p:tgtEl>
                                          <p:spTgt spid="2">
                                            <p:txEl>
                                              <p:pRg st="4" end="4"/>
                                            </p:txEl>
                                          </p:spTgt>
                                        </p:tgtEl>
                                      </p:cBhvr>
                                    </p:animEffect>
                                    <p:anim calcmode="lin" valueType="num">
                                      <p:cBhvr>
                                        <p:cTn id="3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
                                            <p:txEl>
                                              <p:pRg st="5" end="5"/>
                                            </p:txEl>
                                          </p:spTgt>
                                        </p:tgtEl>
                                        <p:attrNameLst>
                                          <p:attrName>style.visibility</p:attrName>
                                        </p:attrNameLst>
                                      </p:cBhvr>
                                      <p:to>
                                        <p:strVal val="visible"/>
                                      </p:to>
                                    </p:set>
                                    <p:animEffect transition="in" filter="fade">
                                      <p:cBhvr>
                                        <p:cTn id="38" dur="1000"/>
                                        <p:tgtEl>
                                          <p:spTgt spid="2">
                                            <p:txEl>
                                              <p:pRg st="5" end="5"/>
                                            </p:txEl>
                                          </p:spTgt>
                                        </p:tgtEl>
                                      </p:cBhvr>
                                    </p:animEffect>
                                    <p:anim calcmode="lin" valueType="num">
                                      <p:cBhvr>
                                        <p:cTn id="39"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2">
                                            <p:txEl>
                                              <p:pRg st="6" end="6"/>
                                            </p:txEl>
                                          </p:spTgt>
                                        </p:tgtEl>
                                        <p:attrNameLst>
                                          <p:attrName>style.visibility</p:attrName>
                                        </p:attrNameLst>
                                      </p:cBhvr>
                                      <p:to>
                                        <p:strVal val="visible"/>
                                      </p:to>
                                    </p:set>
                                    <p:animEffect transition="in" filter="fade">
                                      <p:cBhvr>
                                        <p:cTn id="45" dur="1000"/>
                                        <p:tgtEl>
                                          <p:spTgt spid="2">
                                            <p:txEl>
                                              <p:pRg st="6" end="6"/>
                                            </p:txEl>
                                          </p:spTgt>
                                        </p:tgtEl>
                                      </p:cBhvr>
                                    </p:animEffect>
                                    <p:anim calcmode="lin" valueType="num">
                                      <p:cBhvr>
                                        <p:cTn id="46"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图像坐标系统</a:t>
            </a:r>
            <a:endParaRPr lang="zh-CN" altLang="en-US" dirty="0"/>
          </a:p>
        </p:txBody>
      </p:sp>
      <p:sp>
        <p:nvSpPr>
          <p:cNvPr id="3" name="标题 2"/>
          <p:cNvSpPr>
            <a:spLocks noGrp="1"/>
          </p:cNvSpPr>
          <p:nvPr>
            <p:ph type="title"/>
          </p:nvPr>
        </p:nvSpPr>
        <p:spPr/>
        <p:txBody>
          <a:bodyPr/>
          <a:lstStyle/>
          <a:p>
            <a:r>
              <a:rPr lang="en-US" altLang="zh-CN" dirty="0"/>
              <a:t>3 </a:t>
            </a:r>
            <a:r>
              <a:rPr lang="zh-CN" altLang="en-US" dirty="0"/>
              <a:t>数字图像</a:t>
            </a:r>
          </a:p>
        </p:txBody>
      </p:sp>
      <p:pic>
        <p:nvPicPr>
          <p:cNvPr id="5" name="Picture 2" descr="H:\教学\数字图像处理\2015\教材资源\BurgerBurge-En1-clips\chap02\p011-fig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916832"/>
            <a:ext cx="5655856" cy="31108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351256" y="5036983"/>
            <a:ext cx="6336704" cy="1200329"/>
          </a:xfrm>
          <a:prstGeom prst="rect">
            <a:avLst/>
          </a:prstGeom>
          <a:noFill/>
        </p:spPr>
        <p:txBody>
          <a:bodyPr wrap="square" rtlCol="0">
            <a:spAutoFit/>
          </a:bodyPr>
          <a:lstStyle/>
          <a:p>
            <a:r>
              <a:rPr lang="zh-CN" altLang="en-US" b="1" dirty="0" smtClean="0">
                <a:latin typeface="Times New Roman" panose="02020603050405020304" pitchFamily="18" charset="0"/>
              </a:rPr>
              <a:t>在数字图像处理中，传统上使用原点</a:t>
            </a:r>
            <a:r>
              <a:rPr lang="zh-CN" altLang="en-US" b="1" dirty="0">
                <a:latin typeface="Times New Roman" panose="02020603050405020304" pitchFamily="18" charset="0"/>
              </a:rPr>
              <a:t>（</a:t>
            </a:r>
            <a:r>
              <a:rPr lang="en-US" altLang="zh-CN" b="1" i="1" dirty="0" smtClean="0">
                <a:solidFill>
                  <a:srgbClr val="0000FF"/>
                </a:solidFill>
                <a:latin typeface="Times New Roman" panose="02020603050405020304" pitchFamily="18" charset="0"/>
                <a:cs typeface="Times New Roman" panose="02020603050405020304" pitchFamily="18" charset="0"/>
              </a:rPr>
              <a:t>u</a:t>
            </a:r>
            <a:r>
              <a:rPr lang="en-US" altLang="zh-CN" b="1" dirty="0" smtClean="0">
                <a:solidFill>
                  <a:srgbClr val="0000FF"/>
                </a:solidFill>
                <a:latin typeface="Times New Roman" panose="02020603050405020304" pitchFamily="18" charset="0"/>
                <a:cs typeface="Times New Roman" panose="02020603050405020304" pitchFamily="18" charset="0"/>
              </a:rPr>
              <a:t>=0</a:t>
            </a:r>
            <a:r>
              <a:rPr lang="zh-CN" altLang="en-US" b="1" dirty="0" smtClean="0">
                <a:latin typeface="Times New Roman" panose="02020603050405020304" pitchFamily="18" charset="0"/>
                <a:cs typeface="Times New Roman" panose="02020603050405020304" pitchFamily="18" charset="0"/>
              </a:rPr>
              <a:t>，</a:t>
            </a:r>
            <a:r>
              <a:rPr lang="en-US" altLang="zh-CN" b="1" i="1" dirty="0" smtClean="0">
                <a:solidFill>
                  <a:srgbClr val="0000FF"/>
                </a:solidFill>
                <a:latin typeface="Times New Roman" panose="02020603050405020304" pitchFamily="18" charset="0"/>
                <a:cs typeface="Times New Roman" panose="02020603050405020304" pitchFamily="18" charset="0"/>
              </a:rPr>
              <a:t>v</a:t>
            </a:r>
            <a:r>
              <a:rPr lang="en-US" altLang="zh-CN" b="1" dirty="0" smtClean="0">
                <a:solidFill>
                  <a:srgbClr val="0000FF"/>
                </a:solidFill>
                <a:latin typeface="Times New Roman" panose="02020603050405020304" pitchFamily="18" charset="0"/>
                <a:cs typeface="Times New Roman" panose="02020603050405020304" pitchFamily="18" charset="0"/>
              </a:rPr>
              <a:t>=0</a:t>
            </a:r>
            <a:r>
              <a:rPr lang="zh-CN" altLang="en-US" b="1" dirty="0" smtClean="0">
                <a:latin typeface="Times New Roman" panose="02020603050405020304" pitchFamily="18" charset="0"/>
              </a:rPr>
              <a:t>）位于左上角的坐标系，坐标</a:t>
            </a:r>
            <a:r>
              <a:rPr lang="en-US" altLang="zh-CN" b="1" i="1" dirty="0" smtClean="0">
                <a:solidFill>
                  <a:srgbClr val="0000FF"/>
                </a:solidFill>
                <a:latin typeface="Times New Roman" panose="02020603050405020304" pitchFamily="18" charset="0"/>
              </a:rPr>
              <a:t>u</a:t>
            </a:r>
            <a:r>
              <a:rPr lang="zh-CN" altLang="en-US" b="1" dirty="0" smtClean="0">
                <a:latin typeface="Times New Roman" panose="02020603050405020304" pitchFamily="18" charset="0"/>
              </a:rPr>
              <a:t>、</a:t>
            </a:r>
            <a:r>
              <a:rPr lang="en-US" altLang="zh-CN" b="1" i="1" dirty="0" smtClean="0">
                <a:solidFill>
                  <a:srgbClr val="0000FF"/>
                </a:solidFill>
                <a:latin typeface="Times New Roman" panose="02020603050405020304" pitchFamily="18" charset="0"/>
              </a:rPr>
              <a:t>v</a:t>
            </a:r>
            <a:r>
              <a:rPr lang="zh-CN" altLang="en-US" b="1" dirty="0" smtClean="0">
                <a:latin typeface="Times New Roman" panose="02020603050405020304" pitchFamily="18" charset="0"/>
              </a:rPr>
              <a:t>分别代表图像的列和行。对于一幅尺寸为</a:t>
            </a:r>
            <a:r>
              <a:rPr lang="en-US" altLang="zh-CN" b="1" i="1" dirty="0" smtClean="0">
                <a:solidFill>
                  <a:srgbClr val="0000FF"/>
                </a:solidFill>
                <a:latin typeface="Times New Roman" panose="02020603050405020304" pitchFamily="18" charset="0"/>
                <a:cs typeface="Times New Roman" panose="02020603050405020304" pitchFamily="18" charset="0"/>
              </a:rPr>
              <a:t>M</a:t>
            </a:r>
            <a:r>
              <a:rPr lang="en-US" altLang="zh-CN" b="1" dirty="0" smtClean="0">
                <a:solidFill>
                  <a:srgbClr val="0000FF"/>
                </a:solidFill>
                <a:latin typeface="Times New Roman" panose="02020603050405020304" pitchFamily="18" charset="0"/>
                <a:cs typeface="Times New Roman" panose="02020603050405020304" pitchFamily="18" charset="0"/>
              </a:rPr>
              <a:t>×</a:t>
            </a:r>
            <a:r>
              <a:rPr lang="en-US" altLang="zh-CN" b="1" i="1" dirty="0" smtClean="0">
                <a:solidFill>
                  <a:srgbClr val="0000FF"/>
                </a:solidFill>
                <a:latin typeface="Times New Roman" panose="02020603050405020304" pitchFamily="18" charset="0"/>
                <a:cs typeface="Times New Roman" panose="02020603050405020304" pitchFamily="18" charset="0"/>
              </a:rPr>
              <a:t>N</a:t>
            </a:r>
            <a:r>
              <a:rPr lang="zh-CN" altLang="en-US" b="1" dirty="0" smtClean="0">
                <a:latin typeface="Times New Roman" panose="02020603050405020304" pitchFamily="18" charset="0"/>
              </a:rPr>
              <a:t>的图像，最大的列索引是</a:t>
            </a:r>
            <a:r>
              <a:rPr lang="en-US" altLang="zh-CN" b="1" i="1" dirty="0" err="1" smtClean="0">
                <a:solidFill>
                  <a:srgbClr val="0000FF"/>
                </a:solidFill>
                <a:latin typeface="Times New Roman" panose="02020603050405020304" pitchFamily="18" charset="0"/>
                <a:cs typeface="Times New Roman" panose="02020603050405020304" pitchFamily="18" charset="0"/>
              </a:rPr>
              <a:t>u</a:t>
            </a:r>
            <a:r>
              <a:rPr lang="en-US" altLang="zh-CN" b="1" baseline="-25000" dirty="0" err="1" smtClean="0">
                <a:solidFill>
                  <a:srgbClr val="0000FF"/>
                </a:solidFill>
                <a:latin typeface="Times New Roman" panose="02020603050405020304" pitchFamily="18" charset="0"/>
                <a:cs typeface="Times New Roman" panose="02020603050405020304" pitchFamily="18" charset="0"/>
              </a:rPr>
              <a:t>max</a:t>
            </a:r>
            <a:r>
              <a:rPr lang="en-US" altLang="zh-CN" b="1" dirty="0" smtClean="0">
                <a:solidFill>
                  <a:srgbClr val="0000FF"/>
                </a:solidFill>
                <a:latin typeface="Times New Roman" panose="02020603050405020304" pitchFamily="18" charset="0"/>
                <a:cs typeface="Times New Roman" panose="02020603050405020304" pitchFamily="18" charset="0"/>
              </a:rPr>
              <a:t>=</a:t>
            </a:r>
            <a:r>
              <a:rPr lang="en-US" altLang="zh-CN" b="1" i="1" dirty="0" smtClean="0">
                <a:solidFill>
                  <a:srgbClr val="0000FF"/>
                </a:solidFill>
                <a:latin typeface="Times New Roman" panose="02020603050405020304" pitchFamily="18" charset="0"/>
                <a:cs typeface="Times New Roman" panose="02020603050405020304" pitchFamily="18" charset="0"/>
              </a:rPr>
              <a:t>M</a:t>
            </a:r>
            <a:r>
              <a:rPr lang="en-US" altLang="zh-CN" b="1" dirty="0" smtClean="0">
                <a:solidFill>
                  <a:srgbClr val="0000FF"/>
                </a:solidFill>
                <a:latin typeface="Times New Roman" panose="02020603050405020304" pitchFamily="18" charset="0"/>
                <a:cs typeface="Times New Roman" panose="02020603050405020304" pitchFamily="18" charset="0"/>
              </a:rPr>
              <a:t>-1</a:t>
            </a:r>
            <a:r>
              <a:rPr lang="zh-CN" altLang="en-US" b="1" dirty="0" smtClean="0">
                <a:latin typeface="Times New Roman" panose="02020603050405020304" pitchFamily="18" charset="0"/>
              </a:rPr>
              <a:t>，最大的行索引是</a:t>
            </a:r>
            <a:r>
              <a:rPr lang="en-US" altLang="zh-CN" b="1" i="1" dirty="0" err="1" smtClean="0">
                <a:solidFill>
                  <a:srgbClr val="0000FF"/>
                </a:solidFill>
                <a:latin typeface="Times New Roman" panose="02020603050405020304" pitchFamily="18" charset="0"/>
                <a:cs typeface="Times New Roman" panose="02020603050405020304" pitchFamily="18" charset="0"/>
              </a:rPr>
              <a:t>v</a:t>
            </a:r>
            <a:r>
              <a:rPr lang="en-US" altLang="zh-CN" b="1" baseline="-25000" dirty="0" err="1" smtClean="0">
                <a:solidFill>
                  <a:srgbClr val="0000FF"/>
                </a:solidFill>
                <a:latin typeface="Times New Roman" panose="02020603050405020304" pitchFamily="18" charset="0"/>
                <a:cs typeface="Times New Roman" panose="02020603050405020304" pitchFamily="18" charset="0"/>
              </a:rPr>
              <a:t>max</a:t>
            </a:r>
            <a:r>
              <a:rPr lang="en-US" altLang="zh-CN" b="1" dirty="0" smtClean="0">
                <a:solidFill>
                  <a:srgbClr val="0000FF"/>
                </a:solidFill>
                <a:latin typeface="Times New Roman" panose="02020603050405020304" pitchFamily="18" charset="0"/>
                <a:cs typeface="Times New Roman" panose="02020603050405020304" pitchFamily="18" charset="0"/>
              </a:rPr>
              <a:t>=</a:t>
            </a:r>
            <a:r>
              <a:rPr lang="en-US" altLang="zh-CN" b="1" i="1" dirty="0" smtClean="0">
                <a:solidFill>
                  <a:srgbClr val="0000FF"/>
                </a:solidFill>
                <a:latin typeface="Times New Roman" panose="02020603050405020304" pitchFamily="18" charset="0"/>
                <a:cs typeface="Times New Roman" panose="02020603050405020304" pitchFamily="18" charset="0"/>
              </a:rPr>
              <a:t>N</a:t>
            </a:r>
            <a:r>
              <a:rPr lang="en-US" altLang="zh-CN" b="1" dirty="0" smtClean="0">
                <a:solidFill>
                  <a:srgbClr val="0000FF"/>
                </a:solidFill>
                <a:latin typeface="Times New Roman" panose="02020603050405020304" pitchFamily="18" charset="0"/>
                <a:cs typeface="Times New Roman" panose="02020603050405020304" pitchFamily="18" charset="0"/>
              </a:rPr>
              <a:t>-1</a:t>
            </a:r>
            <a:endParaRPr lang="zh-CN" altLang="en-US" b="1" dirty="0">
              <a:solidFill>
                <a:srgbClr val="0000FF"/>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14</a:t>
            </a:fld>
            <a:endParaRPr lang="zh-CN" altLang="en-US"/>
          </a:p>
        </p:txBody>
      </p:sp>
    </p:spTree>
    <p:extLst>
      <p:ext uri="{BB962C8B-B14F-4D97-AF65-F5344CB8AC3E}">
        <p14:creationId xmlns:p14="http://schemas.microsoft.com/office/powerpoint/2010/main" val="88629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solidFill>
                  <a:srgbClr val="FF0000"/>
                </a:solidFill>
              </a:rPr>
              <a:t>任务</a:t>
            </a:r>
            <a:r>
              <a:rPr lang="zh-CN" altLang="en-US" dirty="0" smtClean="0"/>
              <a:t>：从文件中读取一幅输入图像，在窗口中显示图像，应用一个处理函数，然后把输出图像存储到磁盘。</a:t>
            </a:r>
            <a:endParaRPr lang="en-US" altLang="zh-CN" dirty="0" smtClean="0"/>
          </a:p>
          <a:p>
            <a:r>
              <a:rPr lang="zh-CN" altLang="en-US" dirty="0" smtClean="0">
                <a:solidFill>
                  <a:srgbClr val="FF0000"/>
                </a:solidFill>
              </a:rPr>
              <a:t>准备工作</a:t>
            </a:r>
            <a:r>
              <a:rPr lang="zh-CN" altLang="en-US" dirty="0" smtClean="0"/>
              <a:t>：创建一个空的控制台应用程序，并按照之前的方法设置项目属性，并添加一个</a:t>
            </a:r>
            <a:r>
              <a:rPr lang="en-US" altLang="zh-CN" dirty="0" err="1" smtClean="0"/>
              <a:t>cpp</a:t>
            </a:r>
            <a:r>
              <a:rPr lang="zh-CN" altLang="en-US" dirty="0" smtClean="0"/>
              <a:t>文件</a:t>
            </a:r>
            <a:endParaRPr lang="en-US" altLang="zh-CN" dirty="0" smtClean="0"/>
          </a:p>
          <a:p>
            <a:r>
              <a:rPr lang="zh-CN" altLang="en-US" dirty="0" smtClean="0">
                <a:solidFill>
                  <a:srgbClr val="FF0000"/>
                </a:solidFill>
              </a:rPr>
              <a:t>编写程序</a:t>
            </a:r>
            <a:r>
              <a:rPr lang="zh-CN" altLang="en-US" dirty="0" smtClean="0"/>
              <a:t>：</a:t>
            </a:r>
            <a:endParaRPr lang="en-US" altLang="zh-CN" dirty="0" smtClean="0"/>
          </a:p>
          <a:p>
            <a:pPr marL="393192" lvl="1" indent="0">
              <a:buNone/>
            </a:pPr>
            <a:r>
              <a:rPr lang="zh-CN" altLang="en-US" dirty="0" smtClean="0"/>
              <a:t>头文件包含：</a:t>
            </a:r>
            <a:endParaRPr lang="en-US" altLang="zh-CN" dirty="0" smtClean="0"/>
          </a:p>
          <a:p>
            <a:pPr marL="393192" lvl="1" indent="0">
              <a:buNone/>
            </a:pPr>
            <a:r>
              <a:rPr lang="en-US" altLang="zh-CN" dirty="0">
                <a:solidFill>
                  <a:srgbClr val="0070C0"/>
                </a:solidFill>
              </a:rPr>
              <a:t>#include &lt;opencv2/core/core.hpp&gt; </a:t>
            </a:r>
            <a:r>
              <a:rPr lang="en-US" altLang="zh-CN" dirty="0" smtClean="0">
                <a:solidFill>
                  <a:srgbClr val="0070C0"/>
                </a:solidFill>
              </a:rPr>
              <a:t> </a:t>
            </a:r>
            <a:r>
              <a:rPr lang="en-US" altLang="zh-CN" dirty="0" smtClean="0">
                <a:solidFill>
                  <a:srgbClr val="00B050"/>
                </a:solidFill>
              </a:rPr>
              <a:t>// </a:t>
            </a:r>
            <a:r>
              <a:rPr lang="zh-CN" altLang="en-US" dirty="0" smtClean="0">
                <a:solidFill>
                  <a:srgbClr val="00B050"/>
                </a:solidFill>
              </a:rPr>
              <a:t>核心库</a:t>
            </a:r>
            <a:r>
              <a:rPr lang="en-US" altLang="zh-CN" dirty="0" smtClean="0">
                <a:solidFill>
                  <a:srgbClr val="00B050"/>
                </a:solidFill>
              </a:rPr>
              <a:t>(</a:t>
            </a:r>
            <a:r>
              <a:rPr lang="zh-CN" altLang="en-US" dirty="0" smtClean="0">
                <a:solidFill>
                  <a:srgbClr val="00B050"/>
                </a:solidFill>
              </a:rPr>
              <a:t>可省略</a:t>
            </a:r>
            <a:r>
              <a:rPr lang="en-US" altLang="zh-CN" dirty="0" smtClean="0">
                <a:solidFill>
                  <a:srgbClr val="00B050"/>
                </a:solidFill>
              </a:rPr>
              <a:t>)</a:t>
            </a:r>
            <a:endParaRPr lang="en-US" altLang="zh-CN" dirty="0">
              <a:solidFill>
                <a:srgbClr val="00B050"/>
              </a:solidFill>
            </a:endParaRPr>
          </a:p>
          <a:p>
            <a:pPr marL="393192" lvl="1" indent="0">
              <a:buNone/>
            </a:pPr>
            <a:r>
              <a:rPr lang="en-US" altLang="zh-CN" dirty="0">
                <a:solidFill>
                  <a:srgbClr val="0070C0"/>
                </a:solidFill>
              </a:rPr>
              <a:t>#include &lt;opencv2/</a:t>
            </a:r>
            <a:r>
              <a:rPr lang="en-US" altLang="zh-CN" dirty="0" err="1">
                <a:solidFill>
                  <a:srgbClr val="0070C0"/>
                </a:solidFill>
              </a:rPr>
              <a:t>highgui</a:t>
            </a:r>
            <a:r>
              <a:rPr lang="en-US" altLang="zh-CN" dirty="0">
                <a:solidFill>
                  <a:srgbClr val="0070C0"/>
                </a:solidFill>
              </a:rPr>
              <a:t>/highgui.hpp</a:t>
            </a:r>
            <a:r>
              <a:rPr lang="en-US" altLang="zh-CN" dirty="0" smtClean="0">
                <a:solidFill>
                  <a:srgbClr val="0070C0"/>
                </a:solidFill>
              </a:rPr>
              <a:t>&gt; </a:t>
            </a:r>
            <a:r>
              <a:rPr lang="en-US" altLang="zh-CN" dirty="0" smtClean="0">
                <a:solidFill>
                  <a:srgbClr val="00B050"/>
                </a:solidFill>
              </a:rPr>
              <a:t>// GUI</a:t>
            </a:r>
            <a:r>
              <a:rPr lang="zh-CN" altLang="en-US" dirty="0" smtClean="0">
                <a:solidFill>
                  <a:srgbClr val="00B050"/>
                </a:solidFill>
              </a:rPr>
              <a:t>库</a:t>
            </a:r>
            <a:endParaRPr lang="zh-CN" altLang="en-US" dirty="0">
              <a:solidFill>
                <a:srgbClr val="00B050"/>
              </a:solidFill>
            </a:endParaRPr>
          </a:p>
        </p:txBody>
      </p:sp>
      <p:sp>
        <p:nvSpPr>
          <p:cNvPr id="3" name="标题 2"/>
          <p:cNvSpPr>
            <a:spLocks noGrp="1"/>
          </p:cNvSpPr>
          <p:nvPr>
            <p:ph type="title"/>
          </p:nvPr>
        </p:nvSpPr>
        <p:spPr/>
        <p:txBody>
          <a:bodyPr/>
          <a:lstStyle/>
          <a:p>
            <a:r>
              <a:rPr lang="en-US" altLang="zh-CN" dirty="0" smtClean="0"/>
              <a:t>4 </a:t>
            </a:r>
            <a:r>
              <a:rPr lang="zh-CN" altLang="en-US" dirty="0" smtClean="0"/>
              <a:t>读取、显示和存储图像</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15</a:t>
            </a:fld>
            <a:endParaRPr lang="zh-CN" altLang="en-US"/>
          </a:p>
        </p:txBody>
      </p:sp>
    </p:spTree>
    <p:extLst>
      <p:ext uri="{BB962C8B-B14F-4D97-AF65-F5344CB8AC3E}">
        <p14:creationId xmlns:p14="http://schemas.microsoft.com/office/powerpoint/2010/main" val="152912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fade">
                                      <p:cBhvr>
                                        <p:cTn id="33" dur="1000"/>
                                        <p:tgtEl>
                                          <p:spTgt spid="2">
                                            <p:txEl>
                                              <p:pRg st="4" end="4"/>
                                            </p:txEl>
                                          </p:spTgt>
                                        </p:tgtEl>
                                      </p:cBhvr>
                                    </p:animEffect>
                                    <p:anim calcmode="lin" valueType="num">
                                      <p:cBhvr>
                                        <p:cTn id="34"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
                                            <p:txEl>
                                              <p:pRg st="5" end="5"/>
                                            </p:txEl>
                                          </p:spTgt>
                                        </p:tgtEl>
                                        <p:attrNameLst>
                                          <p:attrName>style.visibility</p:attrName>
                                        </p:attrNameLst>
                                      </p:cBhvr>
                                      <p:to>
                                        <p:strVal val="visible"/>
                                      </p:to>
                                    </p:set>
                                    <p:animEffect transition="in" filter="fade">
                                      <p:cBhvr>
                                        <p:cTn id="38" dur="1000"/>
                                        <p:tgtEl>
                                          <p:spTgt spid="2">
                                            <p:txEl>
                                              <p:pRg st="5" end="5"/>
                                            </p:txEl>
                                          </p:spTgt>
                                        </p:tgtEl>
                                      </p:cBhvr>
                                    </p:animEffect>
                                    <p:anim calcmode="lin" valueType="num">
                                      <p:cBhvr>
                                        <p:cTn id="39"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solidFill>
                  <a:srgbClr val="FF0000"/>
                </a:solidFill>
              </a:rPr>
              <a:t>编写程序</a:t>
            </a:r>
            <a:r>
              <a:rPr lang="en-US" altLang="zh-CN" dirty="0" smtClean="0"/>
              <a:t>(</a:t>
            </a:r>
            <a:r>
              <a:rPr lang="zh-CN" altLang="en-US" dirty="0" smtClean="0"/>
              <a:t>续</a:t>
            </a:r>
            <a:r>
              <a:rPr lang="en-US" altLang="zh-CN" dirty="0" smtClean="0"/>
              <a:t>)</a:t>
            </a:r>
            <a:r>
              <a:rPr lang="zh-CN" altLang="en-US" dirty="0" smtClean="0"/>
              <a:t>：</a:t>
            </a:r>
            <a:endParaRPr lang="en-US" altLang="zh-CN" dirty="0" smtClean="0"/>
          </a:p>
          <a:p>
            <a:pPr marL="393192" lvl="1" indent="0">
              <a:buNone/>
            </a:pPr>
            <a:r>
              <a:rPr lang="en-US" altLang="zh-CN" dirty="0" smtClean="0">
                <a:solidFill>
                  <a:srgbClr val="0070C0"/>
                </a:solidFill>
              </a:rPr>
              <a:t>main</a:t>
            </a:r>
            <a:r>
              <a:rPr lang="zh-CN" altLang="en-US" dirty="0" smtClean="0"/>
              <a:t>函数：</a:t>
            </a:r>
            <a:endParaRPr lang="en-US" altLang="zh-CN" dirty="0"/>
          </a:p>
          <a:p>
            <a:pPr lvl="1"/>
            <a:r>
              <a:rPr lang="zh-CN" altLang="en-US" dirty="0" smtClean="0"/>
              <a:t>首先定义一个图像类变量：</a:t>
            </a:r>
            <a:endParaRPr lang="en-US" altLang="zh-CN" dirty="0" smtClean="0"/>
          </a:p>
          <a:p>
            <a:pPr marL="393192" lvl="1" indent="0">
              <a:buNone/>
            </a:pPr>
            <a:r>
              <a:rPr lang="en-US" altLang="zh-CN" dirty="0">
                <a:solidFill>
                  <a:srgbClr val="0070C0"/>
                </a:solidFill>
              </a:rPr>
              <a:t>cv::</a:t>
            </a:r>
            <a:r>
              <a:rPr lang="en-US" altLang="zh-CN" dirty="0">
                <a:solidFill>
                  <a:srgbClr val="FF0000"/>
                </a:solidFill>
              </a:rPr>
              <a:t>Mat</a:t>
            </a:r>
            <a:r>
              <a:rPr lang="en-US" altLang="zh-CN" dirty="0">
                <a:solidFill>
                  <a:srgbClr val="0070C0"/>
                </a:solidFill>
              </a:rPr>
              <a:t> image;	</a:t>
            </a:r>
            <a:r>
              <a:rPr lang="en-US" altLang="zh-CN" dirty="0" smtClean="0">
                <a:solidFill>
                  <a:srgbClr val="00B050"/>
                </a:solidFill>
              </a:rPr>
              <a:t>// </a:t>
            </a:r>
            <a:r>
              <a:rPr lang="zh-CN" altLang="en-US" dirty="0">
                <a:solidFill>
                  <a:srgbClr val="00B050"/>
                </a:solidFill>
              </a:rPr>
              <a:t>创建一个空图像</a:t>
            </a:r>
            <a:r>
              <a:rPr lang="en-US" altLang="zh-CN" dirty="0">
                <a:solidFill>
                  <a:srgbClr val="00B050"/>
                </a:solidFill>
              </a:rPr>
              <a:t>(</a:t>
            </a:r>
            <a:r>
              <a:rPr lang="zh-CN" altLang="en-US" dirty="0">
                <a:solidFill>
                  <a:srgbClr val="00B050"/>
                </a:solidFill>
              </a:rPr>
              <a:t>尺寸为</a:t>
            </a:r>
            <a:r>
              <a:rPr lang="en-US" altLang="zh-CN" dirty="0">
                <a:solidFill>
                  <a:srgbClr val="00B050"/>
                </a:solidFill>
              </a:rPr>
              <a:t>0×0</a:t>
            </a:r>
            <a:r>
              <a:rPr lang="en-US" altLang="zh-CN" dirty="0" smtClean="0">
                <a:solidFill>
                  <a:srgbClr val="00B050"/>
                </a:solidFill>
              </a:rPr>
              <a:t>)</a:t>
            </a:r>
          </a:p>
          <a:p>
            <a:pPr lvl="1"/>
            <a:r>
              <a:rPr lang="zh-CN" altLang="en-US" dirty="0" smtClean="0"/>
              <a:t>通过访问</a:t>
            </a:r>
            <a:r>
              <a:rPr lang="en-US" altLang="zh-CN" dirty="0" smtClean="0">
                <a:solidFill>
                  <a:srgbClr val="0070C0"/>
                </a:solidFill>
              </a:rPr>
              <a:t>cv::Mat</a:t>
            </a:r>
            <a:r>
              <a:rPr lang="zh-CN" altLang="en-US" dirty="0" smtClean="0"/>
              <a:t>的属性来验证该图像大小：</a:t>
            </a:r>
            <a:endParaRPr lang="en-US" altLang="zh-CN" dirty="0" smtClean="0"/>
          </a:p>
          <a:p>
            <a:pPr marL="393192" lvl="1" indent="0">
              <a:buNone/>
            </a:pPr>
            <a:r>
              <a:rPr lang="en-US" altLang="zh-CN" dirty="0" err="1">
                <a:solidFill>
                  <a:srgbClr val="0070C0"/>
                </a:solidFill>
              </a:rPr>
              <a:t>std</a:t>
            </a:r>
            <a:r>
              <a:rPr lang="en-US" altLang="zh-CN" dirty="0">
                <a:solidFill>
                  <a:srgbClr val="0070C0"/>
                </a:solidFill>
              </a:rPr>
              <a:t>::</a:t>
            </a:r>
            <a:r>
              <a:rPr lang="en-US" altLang="zh-CN" dirty="0" err="1">
                <a:solidFill>
                  <a:srgbClr val="0070C0"/>
                </a:solidFill>
              </a:rPr>
              <a:t>cout</a:t>
            </a:r>
            <a:r>
              <a:rPr lang="en-US" altLang="zh-CN" dirty="0">
                <a:solidFill>
                  <a:srgbClr val="0070C0"/>
                </a:solidFill>
              </a:rPr>
              <a:t> &lt;&lt; "</a:t>
            </a:r>
            <a:r>
              <a:rPr lang="zh-CN" altLang="en-US" dirty="0">
                <a:solidFill>
                  <a:srgbClr val="0070C0"/>
                </a:solidFill>
              </a:rPr>
              <a:t>图像大小为 </a:t>
            </a:r>
            <a:r>
              <a:rPr lang="en-US" altLang="zh-CN" dirty="0">
                <a:solidFill>
                  <a:srgbClr val="0070C0"/>
                </a:solidFill>
              </a:rPr>
              <a:t>" &lt;&lt; </a:t>
            </a:r>
            <a:r>
              <a:rPr lang="en-US" altLang="zh-CN" dirty="0" err="1">
                <a:solidFill>
                  <a:srgbClr val="0070C0"/>
                </a:solidFill>
              </a:rPr>
              <a:t>image.</a:t>
            </a:r>
            <a:r>
              <a:rPr lang="en-US" altLang="zh-CN" dirty="0" err="1">
                <a:solidFill>
                  <a:srgbClr val="FF0000"/>
                </a:solidFill>
              </a:rPr>
              <a:t>rows</a:t>
            </a:r>
            <a:r>
              <a:rPr lang="en-US" altLang="zh-CN" dirty="0">
                <a:solidFill>
                  <a:srgbClr val="0070C0"/>
                </a:solidFill>
              </a:rPr>
              <a:t> &lt;&lt; " x "</a:t>
            </a:r>
          </a:p>
          <a:p>
            <a:pPr marL="393192" lvl="1" indent="0">
              <a:buNone/>
            </a:pPr>
            <a:r>
              <a:rPr lang="en-US" altLang="zh-CN" dirty="0">
                <a:solidFill>
                  <a:srgbClr val="0070C0"/>
                </a:solidFill>
              </a:rPr>
              <a:t>		&lt;&lt; </a:t>
            </a:r>
            <a:r>
              <a:rPr lang="en-US" altLang="zh-CN" dirty="0" err="1">
                <a:solidFill>
                  <a:srgbClr val="0070C0"/>
                </a:solidFill>
              </a:rPr>
              <a:t>image.</a:t>
            </a:r>
            <a:r>
              <a:rPr lang="en-US" altLang="zh-CN" dirty="0" err="1">
                <a:solidFill>
                  <a:srgbClr val="FF0000"/>
                </a:solidFill>
              </a:rPr>
              <a:t>cols</a:t>
            </a:r>
            <a:r>
              <a:rPr lang="en-US" altLang="zh-CN" dirty="0">
                <a:solidFill>
                  <a:srgbClr val="0070C0"/>
                </a:solidFill>
              </a:rPr>
              <a:t> &lt;&lt; </a:t>
            </a:r>
            <a:r>
              <a:rPr lang="en-US" altLang="zh-CN" dirty="0" err="1">
                <a:solidFill>
                  <a:srgbClr val="0070C0"/>
                </a:solidFill>
              </a:rPr>
              <a:t>std</a:t>
            </a:r>
            <a:r>
              <a:rPr lang="en-US" altLang="zh-CN" dirty="0">
                <a:solidFill>
                  <a:srgbClr val="0070C0"/>
                </a:solidFill>
              </a:rPr>
              <a:t>::</a:t>
            </a:r>
            <a:r>
              <a:rPr lang="en-US" altLang="zh-CN" dirty="0" err="1">
                <a:solidFill>
                  <a:srgbClr val="0070C0"/>
                </a:solidFill>
              </a:rPr>
              <a:t>endl</a:t>
            </a:r>
            <a:r>
              <a:rPr lang="en-US" altLang="zh-CN" dirty="0" smtClean="0">
                <a:solidFill>
                  <a:srgbClr val="0070C0"/>
                </a:solidFill>
              </a:rPr>
              <a:t>;</a:t>
            </a:r>
          </a:p>
          <a:p>
            <a:pPr marL="393192" lvl="1" indent="0">
              <a:buNone/>
            </a:pPr>
            <a:r>
              <a:rPr lang="zh-CN" altLang="en-US" dirty="0" smtClean="0"/>
              <a:t>备注：需要增加头文件包含：</a:t>
            </a:r>
            <a:r>
              <a:rPr lang="en-US" altLang="zh-CN" dirty="0">
                <a:solidFill>
                  <a:srgbClr val="0070C0"/>
                </a:solidFill>
              </a:rPr>
              <a:t>#include &lt;</a:t>
            </a:r>
            <a:r>
              <a:rPr lang="en-US" altLang="zh-CN" dirty="0" err="1">
                <a:solidFill>
                  <a:srgbClr val="0070C0"/>
                </a:solidFill>
              </a:rPr>
              <a:t>iostream</a:t>
            </a:r>
            <a:r>
              <a:rPr lang="en-US" altLang="zh-CN" dirty="0" smtClean="0">
                <a:solidFill>
                  <a:srgbClr val="0070C0"/>
                </a:solidFill>
              </a:rPr>
              <a:t>&gt;</a:t>
            </a:r>
          </a:p>
          <a:p>
            <a:pPr lvl="1"/>
            <a:r>
              <a:rPr lang="zh-CN" altLang="en-US" dirty="0" smtClean="0"/>
              <a:t>此时运行下程序看看</a:t>
            </a:r>
            <a:endParaRPr lang="en-US" altLang="zh-CN" dirty="0" smtClean="0"/>
          </a:p>
          <a:p>
            <a:pPr marL="393192" lvl="1" indent="0">
              <a:buNone/>
            </a:pPr>
            <a:r>
              <a:rPr lang="en-US" altLang="zh-CN" dirty="0"/>
              <a:t> </a:t>
            </a:r>
            <a:r>
              <a:rPr lang="en-US" altLang="zh-CN" dirty="0" smtClean="0"/>
              <a:t>  </a:t>
            </a:r>
            <a:r>
              <a:rPr lang="zh-CN" altLang="en-US" dirty="0" smtClean="0"/>
              <a:t>看不到结果，闪退了？？？</a:t>
            </a:r>
            <a:endParaRPr lang="en-US" altLang="zh-CN" dirty="0" smtClean="0"/>
          </a:p>
          <a:p>
            <a:pPr marL="393192" lvl="1" indent="0">
              <a:buNone/>
            </a:pPr>
            <a:r>
              <a:rPr lang="en-US" altLang="zh-CN" dirty="0"/>
              <a:t> </a:t>
            </a:r>
            <a:r>
              <a:rPr lang="en-US" altLang="zh-CN" dirty="0" smtClean="0"/>
              <a:t>  </a:t>
            </a:r>
            <a:r>
              <a:rPr lang="en-US" altLang="zh-CN" dirty="0" smtClean="0">
                <a:solidFill>
                  <a:srgbClr val="0070C0"/>
                </a:solidFill>
              </a:rPr>
              <a:t>Ctrl+F5</a:t>
            </a:r>
            <a:r>
              <a:rPr lang="zh-CN" altLang="en-US" dirty="0" smtClean="0"/>
              <a:t>试试</a:t>
            </a:r>
            <a:endParaRPr lang="en-US" altLang="zh-CN" dirty="0" smtClean="0"/>
          </a:p>
        </p:txBody>
      </p:sp>
      <p:sp>
        <p:nvSpPr>
          <p:cNvPr id="3" name="标题 2"/>
          <p:cNvSpPr>
            <a:spLocks noGrp="1"/>
          </p:cNvSpPr>
          <p:nvPr>
            <p:ph type="title"/>
          </p:nvPr>
        </p:nvSpPr>
        <p:spPr/>
        <p:txBody>
          <a:bodyPr/>
          <a:lstStyle/>
          <a:p>
            <a:r>
              <a:rPr lang="en-US" altLang="zh-CN" dirty="0" smtClean="0"/>
              <a:t>4 </a:t>
            </a:r>
            <a:r>
              <a:rPr lang="zh-CN" altLang="en-US" dirty="0" smtClean="0"/>
              <a:t>读取、显示和存储图像</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16</a:t>
            </a:fld>
            <a:endParaRPr lang="zh-CN" altLang="en-US"/>
          </a:p>
        </p:txBody>
      </p:sp>
    </p:spTree>
    <p:extLst>
      <p:ext uri="{BB962C8B-B14F-4D97-AF65-F5344CB8AC3E}">
        <p14:creationId xmlns:p14="http://schemas.microsoft.com/office/powerpoint/2010/main" val="61218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fade">
                                      <p:cBhvr>
                                        <p:cTn id="28" dur="1000"/>
                                        <p:tgtEl>
                                          <p:spTgt spid="2">
                                            <p:txEl>
                                              <p:pRg st="4" end="4"/>
                                            </p:txEl>
                                          </p:spTgt>
                                        </p:tgtEl>
                                      </p:cBhvr>
                                    </p:animEffect>
                                    <p:anim calcmode="lin" valueType="num">
                                      <p:cBhvr>
                                        <p:cTn id="29"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1000"/>
                                        <p:tgtEl>
                                          <p:spTgt spid="2">
                                            <p:txEl>
                                              <p:pRg st="5" end="5"/>
                                            </p:txEl>
                                          </p:spTgt>
                                        </p:tgtEl>
                                      </p:cBhvr>
                                    </p:animEffect>
                                    <p:anim calcmode="lin" valueType="num">
                                      <p:cBhvr>
                                        <p:cTn id="3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5" end="5"/>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2">
                                            <p:txEl>
                                              <p:pRg st="6" end="6"/>
                                            </p:txEl>
                                          </p:spTgt>
                                        </p:tgtEl>
                                        <p:attrNameLst>
                                          <p:attrName>style.visibility</p:attrName>
                                        </p:attrNameLst>
                                      </p:cBhvr>
                                      <p:to>
                                        <p:strVal val="visible"/>
                                      </p:to>
                                    </p:set>
                                    <p:animEffect transition="in" filter="fade">
                                      <p:cBhvr>
                                        <p:cTn id="40" dur="1000"/>
                                        <p:tgtEl>
                                          <p:spTgt spid="2">
                                            <p:txEl>
                                              <p:pRg st="6" end="6"/>
                                            </p:txEl>
                                          </p:spTgt>
                                        </p:tgtEl>
                                      </p:cBhvr>
                                    </p:animEffect>
                                    <p:anim calcmode="lin" valueType="num">
                                      <p:cBhvr>
                                        <p:cTn id="41"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2"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animEffect transition="in" filter="fade">
                                      <p:cBhvr>
                                        <p:cTn id="47" dur="1000"/>
                                        <p:tgtEl>
                                          <p:spTgt spid="2">
                                            <p:txEl>
                                              <p:pRg st="7" end="7"/>
                                            </p:txEl>
                                          </p:spTgt>
                                        </p:tgtEl>
                                      </p:cBhvr>
                                    </p:animEffect>
                                    <p:anim calcmode="lin" valueType="num">
                                      <p:cBhvr>
                                        <p:cTn id="48"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2">
                                            <p:txEl>
                                              <p:pRg st="8" end="8"/>
                                            </p:txEl>
                                          </p:spTgt>
                                        </p:tgtEl>
                                        <p:attrNameLst>
                                          <p:attrName>style.visibility</p:attrName>
                                        </p:attrNameLst>
                                      </p:cBhvr>
                                      <p:to>
                                        <p:strVal val="visible"/>
                                      </p:to>
                                    </p:set>
                                    <p:animEffect transition="in" filter="fade">
                                      <p:cBhvr>
                                        <p:cTn id="54" dur="1000"/>
                                        <p:tgtEl>
                                          <p:spTgt spid="2">
                                            <p:txEl>
                                              <p:pRg st="8" end="8"/>
                                            </p:txEl>
                                          </p:spTgt>
                                        </p:tgtEl>
                                      </p:cBhvr>
                                    </p:animEffect>
                                    <p:anim calcmode="lin" valueType="num">
                                      <p:cBhvr>
                                        <p:cTn id="55"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56"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2">
                                            <p:txEl>
                                              <p:pRg st="9" end="9"/>
                                            </p:txEl>
                                          </p:spTgt>
                                        </p:tgtEl>
                                        <p:attrNameLst>
                                          <p:attrName>style.visibility</p:attrName>
                                        </p:attrNameLst>
                                      </p:cBhvr>
                                      <p:to>
                                        <p:strVal val="visible"/>
                                      </p:to>
                                    </p:set>
                                    <p:animEffect transition="in" filter="fade">
                                      <p:cBhvr>
                                        <p:cTn id="61" dur="1000"/>
                                        <p:tgtEl>
                                          <p:spTgt spid="2">
                                            <p:txEl>
                                              <p:pRg st="9" end="9"/>
                                            </p:txEl>
                                          </p:spTgt>
                                        </p:tgtEl>
                                      </p:cBhvr>
                                    </p:animEffect>
                                    <p:anim calcmode="lin" valueType="num">
                                      <p:cBhvr>
                                        <p:cTn id="62"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63"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2">
                                            <p:txEl>
                                              <p:pRg st="10" end="10"/>
                                            </p:txEl>
                                          </p:spTgt>
                                        </p:tgtEl>
                                        <p:attrNameLst>
                                          <p:attrName>style.visibility</p:attrName>
                                        </p:attrNameLst>
                                      </p:cBhvr>
                                      <p:to>
                                        <p:strVal val="visible"/>
                                      </p:to>
                                    </p:set>
                                    <p:animEffect transition="in" filter="fade">
                                      <p:cBhvr>
                                        <p:cTn id="68" dur="1000"/>
                                        <p:tgtEl>
                                          <p:spTgt spid="2">
                                            <p:txEl>
                                              <p:pRg st="10" end="10"/>
                                            </p:txEl>
                                          </p:spTgt>
                                        </p:tgtEl>
                                      </p:cBhvr>
                                    </p:animEffect>
                                    <p:anim calcmode="lin" valueType="num">
                                      <p:cBhvr>
                                        <p:cTn id="69"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70" dur="1000" fill="hold"/>
                                        <p:tgtEl>
                                          <p:spTgt spid="2">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solidFill>
                  <a:srgbClr val="FF0000"/>
                </a:solidFill>
              </a:rPr>
              <a:t>编写程序</a:t>
            </a:r>
            <a:r>
              <a:rPr lang="en-US" altLang="zh-CN" dirty="0" smtClean="0"/>
              <a:t>(</a:t>
            </a:r>
            <a:r>
              <a:rPr lang="zh-CN" altLang="en-US" dirty="0" smtClean="0"/>
              <a:t>续</a:t>
            </a:r>
            <a:r>
              <a:rPr lang="en-US" altLang="zh-CN" dirty="0" smtClean="0"/>
              <a:t>)</a:t>
            </a:r>
            <a:r>
              <a:rPr lang="zh-CN" altLang="en-US" dirty="0" smtClean="0"/>
              <a:t>：</a:t>
            </a:r>
            <a:endParaRPr lang="en-US" altLang="zh-CN" dirty="0" smtClean="0"/>
          </a:p>
          <a:p>
            <a:pPr lvl="1"/>
            <a:r>
              <a:rPr lang="zh-CN" altLang="en-US" dirty="0"/>
              <a:t>找</a:t>
            </a:r>
            <a:r>
              <a:rPr lang="zh-CN" altLang="en-US" dirty="0" smtClean="0"/>
              <a:t>一图像文件放到项目文件夹下，将其读入到程序：</a:t>
            </a:r>
            <a:endParaRPr lang="en-US" altLang="zh-CN" dirty="0" smtClean="0"/>
          </a:p>
          <a:p>
            <a:pPr marL="393192" lvl="1" indent="0">
              <a:buNone/>
            </a:pPr>
            <a:r>
              <a:rPr lang="en-US" altLang="zh-CN" dirty="0" smtClean="0"/>
              <a:t>   </a:t>
            </a:r>
            <a:r>
              <a:rPr lang="en-US" altLang="zh-CN" dirty="0" smtClean="0">
                <a:solidFill>
                  <a:srgbClr val="0070C0"/>
                </a:solidFill>
              </a:rPr>
              <a:t>image </a:t>
            </a:r>
            <a:r>
              <a:rPr lang="en-US" altLang="zh-CN" dirty="0">
                <a:solidFill>
                  <a:srgbClr val="0070C0"/>
                </a:solidFill>
              </a:rPr>
              <a:t>= cv::</a:t>
            </a:r>
            <a:r>
              <a:rPr lang="en-US" altLang="zh-CN" dirty="0" err="1">
                <a:solidFill>
                  <a:srgbClr val="FF0000"/>
                </a:solidFill>
              </a:rPr>
              <a:t>imread</a:t>
            </a:r>
            <a:r>
              <a:rPr lang="en-US" altLang="zh-CN" dirty="0">
                <a:solidFill>
                  <a:srgbClr val="0070C0"/>
                </a:solidFill>
              </a:rPr>
              <a:t>("puppy.jpg</a:t>
            </a:r>
            <a:r>
              <a:rPr lang="en-US" altLang="zh-CN" dirty="0" smtClean="0">
                <a:solidFill>
                  <a:srgbClr val="0070C0"/>
                </a:solidFill>
              </a:rPr>
              <a:t>");</a:t>
            </a:r>
          </a:p>
          <a:p>
            <a:pPr lvl="1"/>
            <a:r>
              <a:rPr lang="zh-CN" altLang="en-US" dirty="0" smtClean="0"/>
              <a:t>检查读取是否成功：</a:t>
            </a:r>
            <a:endParaRPr lang="en-US" altLang="zh-CN" dirty="0" smtClean="0"/>
          </a:p>
          <a:p>
            <a:pPr marL="393192" lvl="1" indent="0">
              <a:buNone/>
            </a:pPr>
            <a:r>
              <a:rPr lang="en-US" altLang="zh-CN" dirty="0"/>
              <a:t>   </a:t>
            </a:r>
            <a:r>
              <a:rPr lang="en-US" altLang="zh-CN" dirty="0">
                <a:solidFill>
                  <a:srgbClr val="0070C0"/>
                </a:solidFill>
              </a:rPr>
              <a:t>if (</a:t>
            </a:r>
            <a:r>
              <a:rPr lang="en-US" altLang="zh-CN" dirty="0" err="1">
                <a:solidFill>
                  <a:srgbClr val="0070C0"/>
                </a:solidFill>
              </a:rPr>
              <a:t>image.</a:t>
            </a:r>
            <a:r>
              <a:rPr lang="en-US" altLang="zh-CN" dirty="0" err="1">
                <a:solidFill>
                  <a:srgbClr val="FF0000"/>
                </a:solidFill>
              </a:rPr>
              <a:t>empty</a:t>
            </a:r>
            <a:r>
              <a:rPr lang="en-US" altLang="zh-CN" dirty="0">
                <a:solidFill>
                  <a:srgbClr val="0070C0"/>
                </a:solidFill>
              </a:rPr>
              <a:t>()) {	</a:t>
            </a:r>
            <a:r>
              <a:rPr lang="en-US" altLang="zh-CN" dirty="0">
                <a:solidFill>
                  <a:srgbClr val="00B050"/>
                </a:solidFill>
              </a:rPr>
              <a:t>// </a:t>
            </a:r>
            <a:r>
              <a:rPr lang="zh-CN" altLang="en-US" dirty="0">
                <a:solidFill>
                  <a:srgbClr val="00B050"/>
                </a:solidFill>
              </a:rPr>
              <a:t>图像为空？</a:t>
            </a:r>
          </a:p>
          <a:p>
            <a:pPr marL="393192" lvl="1" indent="0">
              <a:buNone/>
            </a:pPr>
            <a:r>
              <a:rPr lang="zh-CN" altLang="en-US" dirty="0">
                <a:solidFill>
                  <a:srgbClr val="0070C0"/>
                </a:solidFill>
              </a:rPr>
              <a:t>	</a:t>
            </a:r>
            <a:r>
              <a:rPr lang="zh-CN" altLang="en-US" dirty="0" smtClean="0">
                <a:solidFill>
                  <a:srgbClr val="0070C0"/>
                </a:solidFill>
              </a:rPr>
              <a:t>   </a:t>
            </a:r>
            <a:r>
              <a:rPr lang="en-US" altLang="zh-CN" dirty="0" err="1" smtClean="0">
                <a:solidFill>
                  <a:srgbClr val="0070C0"/>
                </a:solidFill>
              </a:rPr>
              <a:t>std</a:t>
            </a:r>
            <a:r>
              <a:rPr lang="en-US" altLang="zh-CN" dirty="0">
                <a:solidFill>
                  <a:srgbClr val="0070C0"/>
                </a:solidFill>
              </a:rPr>
              <a:t>::</a:t>
            </a:r>
            <a:r>
              <a:rPr lang="en-US" altLang="zh-CN" dirty="0" err="1">
                <a:solidFill>
                  <a:srgbClr val="0070C0"/>
                </a:solidFill>
              </a:rPr>
              <a:t>cout</a:t>
            </a:r>
            <a:r>
              <a:rPr lang="en-US" altLang="zh-CN" dirty="0">
                <a:solidFill>
                  <a:srgbClr val="0070C0"/>
                </a:solidFill>
              </a:rPr>
              <a:t> &lt;&lt; "</a:t>
            </a:r>
            <a:r>
              <a:rPr lang="zh-CN" altLang="en-US" dirty="0">
                <a:solidFill>
                  <a:srgbClr val="0070C0"/>
                </a:solidFill>
              </a:rPr>
              <a:t>读取图像失败</a:t>
            </a:r>
            <a:r>
              <a:rPr lang="en-US" altLang="zh-CN" dirty="0">
                <a:solidFill>
                  <a:srgbClr val="0070C0"/>
                </a:solidFill>
              </a:rPr>
              <a:t>!"&lt;&lt; </a:t>
            </a:r>
            <a:r>
              <a:rPr lang="en-US" altLang="zh-CN" dirty="0" err="1">
                <a:solidFill>
                  <a:srgbClr val="0070C0"/>
                </a:solidFill>
              </a:rPr>
              <a:t>std</a:t>
            </a:r>
            <a:r>
              <a:rPr lang="en-US" altLang="zh-CN" dirty="0">
                <a:solidFill>
                  <a:srgbClr val="0070C0"/>
                </a:solidFill>
              </a:rPr>
              <a:t>::</a:t>
            </a:r>
            <a:r>
              <a:rPr lang="en-US" altLang="zh-CN" dirty="0" err="1">
                <a:solidFill>
                  <a:srgbClr val="0070C0"/>
                </a:solidFill>
              </a:rPr>
              <a:t>endl</a:t>
            </a:r>
            <a:r>
              <a:rPr lang="en-US" altLang="zh-CN" dirty="0">
                <a:solidFill>
                  <a:srgbClr val="0070C0"/>
                </a:solidFill>
              </a:rPr>
              <a:t>;</a:t>
            </a:r>
          </a:p>
          <a:p>
            <a:pPr marL="393192" lvl="1" indent="0">
              <a:buNone/>
            </a:pPr>
            <a:r>
              <a:rPr lang="en-US" altLang="zh-CN" dirty="0" smtClean="0">
                <a:solidFill>
                  <a:srgbClr val="0070C0"/>
                </a:solidFill>
              </a:rPr>
              <a:t>   }</a:t>
            </a:r>
          </a:p>
          <a:p>
            <a:pPr lvl="1"/>
            <a:r>
              <a:rPr lang="zh-CN" altLang="en-US" dirty="0" smtClean="0"/>
              <a:t>定义窗口并显示图像：</a:t>
            </a:r>
            <a:endParaRPr lang="en-US" altLang="zh-CN" dirty="0" smtClean="0"/>
          </a:p>
          <a:p>
            <a:pPr marL="393192" lvl="1" indent="0">
              <a:buNone/>
            </a:pPr>
            <a:r>
              <a:rPr lang="en-US" altLang="zh-CN" dirty="0"/>
              <a:t>   </a:t>
            </a:r>
            <a:r>
              <a:rPr lang="en-US" altLang="zh-CN" dirty="0">
                <a:solidFill>
                  <a:srgbClr val="0070C0"/>
                </a:solidFill>
              </a:rPr>
              <a:t>cv::</a:t>
            </a:r>
            <a:r>
              <a:rPr lang="en-US" altLang="zh-CN" dirty="0" err="1" smtClean="0">
                <a:solidFill>
                  <a:srgbClr val="FF0000"/>
                </a:solidFill>
              </a:rPr>
              <a:t>namedWindow</a:t>
            </a:r>
            <a:r>
              <a:rPr lang="en-US" altLang="zh-CN" dirty="0" smtClean="0">
                <a:solidFill>
                  <a:srgbClr val="0070C0"/>
                </a:solidFill>
              </a:rPr>
              <a:t>(“</a:t>
            </a:r>
            <a:r>
              <a:rPr lang="zh-CN" altLang="en-US" dirty="0" smtClean="0">
                <a:solidFill>
                  <a:srgbClr val="0070C0"/>
                </a:solidFill>
              </a:rPr>
              <a:t>原始图像</a:t>
            </a:r>
            <a:r>
              <a:rPr lang="en-US" altLang="zh-CN" dirty="0" smtClean="0">
                <a:solidFill>
                  <a:srgbClr val="0070C0"/>
                </a:solidFill>
              </a:rPr>
              <a:t>”);  </a:t>
            </a:r>
            <a:r>
              <a:rPr lang="en-US" altLang="zh-CN" dirty="0" smtClean="0">
                <a:solidFill>
                  <a:srgbClr val="00B050"/>
                </a:solidFill>
              </a:rPr>
              <a:t>// </a:t>
            </a:r>
            <a:r>
              <a:rPr lang="zh-CN" altLang="en-US" dirty="0" smtClean="0">
                <a:solidFill>
                  <a:srgbClr val="00B050"/>
                </a:solidFill>
              </a:rPr>
              <a:t>创建窗口</a:t>
            </a:r>
            <a:r>
              <a:rPr lang="en-US" altLang="zh-CN" dirty="0" smtClean="0">
                <a:solidFill>
                  <a:srgbClr val="00B050"/>
                </a:solidFill>
              </a:rPr>
              <a:t>(</a:t>
            </a:r>
            <a:r>
              <a:rPr lang="zh-CN" altLang="en-US" dirty="0" smtClean="0">
                <a:solidFill>
                  <a:srgbClr val="FF0000"/>
                </a:solidFill>
              </a:rPr>
              <a:t>可选</a:t>
            </a:r>
            <a:r>
              <a:rPr lang="en-US" altLang="zh-CN" dirty="0" smtClean="0">
                <a:solidFill>
                  <a:srgbClr val="00B050"/>
                </a:solidFill>
              </a:rPr>
              <a:t>)</a:t>
            </a:r>
          </a:p>
          <a:p>
            <a:pPr marL="393192" lvl="1" indent="0">
              <a:buNone/>
            </a:pPr>
            <a:r>
              <a:rPr lang="en-US" altLang="zh-CN" dirty="0">
                <a:solidFill>
                  <a:srgbClr val="00B050"/>
                </a:solidFill>
              </a:rPr>
              <a:t> </a:t>
            </a:r>
            <a:r>
              <a:rPr lang="en-US" altLang="zh-CN" dirty="0" smtClean="0">
                <a:solidFill>
                  <a:srgbClr val="00B050"/>
                </a:solidFill>
              </a:rPr>
              <a:t>  </a:t>
            </a:r>
            <a:r>
              <a:rPr lang="en-US" altLang="zh-CN" dirty="0" smtClean="0">
                <a:solidFill>
                  <a:srgbClr val="0070C0"/>
                </a:solidFill>
              </a:rPr>
              <a:t>cv</a:t>
            </a:r>
            <a:r>
              <a:rPr lang="en-US" altLang="zh-CN" dirty="0">
                <a:solidFill>
                  <a:srgbClr val="0070C0"/>
                </a:solidFill>
              </a:rPr>
              <a:t>::</a:t>
            </a:r>
            <a:r>
              <a:rPr lang="en-US" altLang="zh-CN" dirty="0" err="1">
                <a:solidFill>
                  <a:srgbClr val="FF0000"/>
                </a:solidFill>
              </a:rPr>
              <a:t>imshow</a:t>
            </a:r>
            <a:r>
              <a:rPr lang="en-US" altLang="zh-CN" dirty="0" smtClean="0">
                <a:solidFill>
                  <a:srgbClr val="0070C0"/>
                </a:solidFill>
              </a:rPr>
              <a:t>(“</a:t>
            </a:r>
            <a:r>
              <a:rPr lang="zh-CN" altLang="en-US" dirty="0" smtClean="0">
                <a:solidFill>
                  <a:srgbClr val="0070C0"/>
                </a:solidFill>
              </a:rPr>
              <a:t>原始图像</a:t>
            </a:r>
            <a:r>
              <a:rPr lang="en-US" altLang="zh-CN" dirty="0" smtClean="0">
                <a:solidFill>
                  <a:srgbClr val="0070C0"/>
                </a:solidFill>
              </a:rPr>
              <a:t>”, </a:t>
            </a:r>
            <a:r>
              <a:rPr lang="en-US" altLang="zh-CN" dirty="0">
                <a:solidFill>
                  <a:srgbClr val="0070C0"/>
                </a:solidFill>
              </a:rPr>
              <a:t>image</a:t>
            </a:r>
            <a:r>
              <a:rPr lang="en-US" altLang="zh-CN" dirty="0" smtClean="0">
                <a:solidFill>
                  <a:srgbClr val="0070C0"/>
                </a:solidFill>
              </a:rPr>
              <a:t>);  </a:t>
            </a:r>
            <a:r>
              <a:rPr lang="en-US" altLang="zh-CN" dirty="0" smtClean="0">
                <a:solidFill>
                  <a:srgbClr val="00B050"/>
                </a:solidFill>
              </a:rPr>
              <a:t>// </a:t>
            </a:r>
            <a:r>
              <a:rPr lang="zh-CN" altLang="en-US" dirty="0" smtClean="0">
                <a:solidFill>
                  <a:srgbClr val="00B050"/>
                </a:solidFill>
              </a:rPr>
              <a:t>显示图像</a:t>
            </a:r>
            <a:endParaRPr lang="en-US" altLang="zh-CN" dirty="0" smtClean="0">
              <a:solidFill>
                <a:srgbClr val="00B050"/>
              </a:solidFill>
            </a:endParaRPr>
          </a:p>
        </p:txBody>
      </p:sp>
      <p:sp>
        <p:nvSpPr>
          <p:cNvPr id="3" name="标题 2"/>
          <p:cNvSpPr>
            <a:spLocks noGrp="1"/>
          </p:cNvSpPr>
          <p:nvPr>
            <p:ph type="title"/>
          </p:nvPr>
        </p:nvSpPr>
        <p:spPr/>
        <p:txBody>
          <a:bodyPr/>
          <a:lstStyle/>
          <a:p>
            <a:r>
              <a:rPr lang="en-US" altLang="zh-CN" dirty="0" smtClean="0"/>
              <a:t>4 </a:t>
            </a:r>
            <a:r>
              <a:rPr lang="zh-CN" altLang="en-US" dirty="0" smtClean="0"/>
              <a:t>读取、显示和存储图像</a:t>
            </a:r>
            <a:endParaRPr lang="zh-CN" altLang="en-US" dirty="0"/>
          </a:p>
        </p:txBody>
      </p:sp>
      <p:sp>
        <p:nvSpPr>
          <p:cNvPr id="4" name="圆角矩形标注 3"/>
          <p:cNvSpPr/>
          <p:nvPr/>
        </p:nvSpPr>
        <p:spPr>
          <a:xfrm>
            <a:off x="4788024" y="4149080"/>
            <a:ext cx="1080120" cy="360040"/>
          </a:xfrm>
          <a:prstGeom prst="wedgeRoundRectCallout">
            <a:avLst>
              <a:gd name="adj1" fmla="val -46401"/>
              <a:gd name="adj2" fmla="val 965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窗口名</a:t>
            </a:r>
            <a:endParaRPr lang="zh-CN" altLang="en-US" dirty="0"/>
          </a:p>
        </p:txBody>
      </p:sp>
      <p:sp>
        <p:nvSpPr>
          <p:cNvPr id="5" name="圆角矩形标注 4"/>
          <p:cNvSpPr/>
          <p:nvPr/>
        </p:nvSpPr>
        <p:spPr>
          <a:xfrm>
            <a:off x="2483768" y="5661248"/>
            <a:ext cx="1080120" cy="360040"/>
          </a:xfrm>
          <a:prstGeom prst="wedgeRoundRectCallout">
            <a:avLst>
              <a:gd name="adj1" fmla="val 57005"/>
              <a:gd name="adj2" fmla="val -1267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窗口名</a:t>
            </a:r>
            <a:endParaRPr lang="zh-CN" altLang="en-US" dirty="0"/>
          </a:p>
        </p:txBody>
      </p:sp>
      <p:sp>
        <p:nvSpPr>
          <p:cNvPr id="6" name="圆角矩形标注 5"/>
          <p:cNvSpPr/>
          <p:nvPr/>
        </p:nvSpPr>
        <p:spPr>
          <a:xfrm>
            <a:off x="4762670" y="5661248"/>
            <a:ext cx="1393505" cy="360040"/>
          </a:xfrm>
          <a:prstGeom prst="wedgeRoundRectCallout">
            <a:avLst>
              <a:gd name="adj1" fmla="val -38448"/>
              <a:gd name="adj2" fmla="val -1232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图像对象</a:t>
            </a:r>
            <a:endParaRPr lang="zh-CN" altLang="en-US" dirty="0"/>
          </a:p>
        </p:txBody>
      </p:sp>
      <p:sp>
        <p:nvSpPr>
          <p:cNvPr id="7" name="TextBox 6"/>
          <p:cNvSpPr txBox="1"/>
          <p:nvPr/>
        </p:nvSpPr>
        <p:spPr>
          <a:xfrm>
            <a:off x="3798393" y="6102588"/>
            <a:ext cx="4824536" cy="646331"/>
          </a:xfrm>
          <a:prstGeom prst="rect">
            <a:avLst/>
          </a:prstGeom>
          <a:noFill/>
        </p:spPr>
        <p:txBody>
          <a:bodyPr wrap="squar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如果</a:t>
            </a:r>
            <a:r>
              <a:rPr lang="en-US" altLang="zh-CN" b="1" dirty="0" err="1" smtClean="0">
                <a:solidFill>
                  <a:srgbClr val="0000FF"/>
                </a:solidFill>
                <a:latin typeface="Times New Roman" panose="02020603050405020304" pitchFamily="18" charset="0"/>
                <a:cs typeface="Times New Roman" panose="02020603050405020304" pitchFamily="18" charset="0"/>
              </a:rPr>
              <a:t>imshow</a:t>
            </a:r>
            <a:r>
              <a:rPr lang="zh-CN" altLang="en-US" b="1" dirty="0" smtClean="0">
                <a:solidFill>
                  <a:srgbClr val="0000FF"/>
                </a:solidFill>
                <a:latin typeface="Times New Roman" panose="02020603050405020304" pitchFamily="18" charset="0"/>
                <a:cs typeface="Times New Roman" panose="02020603050405020304" pitchFamily="18" charset="0"/>
              </a:rPr>
              <a:t>中指定的窗口之前未定义，则会自动创建该窗口</a:t>
            </a:r>
            <a:endParaRPr lang="zh-CN" altLang="en-US" b="1" dirty="0">
              <a:solidFill>
                <a:srgbClr val="0000FF"/>
              </a:solidFill>
              <a:latin typeface="Times New Roman" panose="02020603050405020304" pitchFamily="18" charset="0"/>
              <a:cs typeface="Times New Roman" panose="02020603050405020304" pitchFamily="18" charset="0"/>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t>17</a:t>
            </a:fld>
            <a:endParaRPr lang="zh-CN" altLang="en-US"/>
          </a:p>
        </p:txBody>
      </p:sp>
    </p:spTree>
    <p:extLst>
      <p:ext uri="{BB962C8B-B14F-4D97-AF65-F5344CB8AC3E}">
        <p14:creationId xmlns:p14="http://schemas.microsoft.com/office/powerpoint/2010/main" val="301457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fade">
                                      <p:cBhvr>
                                        <p:cTn id="28" dur="1000"/>
                                        <p:tgtEl>
                                          <p:spTgt spid="2">
                                            <p:txEl>
                                              <p:pRg st="4" end="4"/>
                                            </p:txEl>
                                          </p:spTgt>
                                        </p:tgtEl>
                                      </p:cBhvr>
                                    </p:animEffect>
                                    <p:anim calcmode="lin" valueType="num">
                                      <p:cBhvr>
                                        <p:cTn id="29"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animEffect transition="in" filter="fade">
                                      <p:cBhvr>
                                        <p:cTn id="33" dur="1000"/>
                                        <p:tgtEl>
                                          <p:spTgt spid="2">
                                            <p:txEl>
                                              <p:pRg st="5" end="5"/>
                                            </p:txEl>
                                          </p:spTgt>
                                        </p:tgtEl>
                                      </p:cBhvr>
                                    </p:animEffect>
                                    <p:anim calcmode="lin" valueType="num">
                                      <p:cBhvr>
                                        <p:cTn id="34"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
                                            <p:txEl>
                                              <p:pRg st="6" end="6"/>
                                            </p:txEl>
                                          </p:spTgt>
                                        </p:tgtEl>
                                        <p:attrNameLst>
                                          <p:attrName>style.visibility</p:attrName>
                                        </p:attrNameLst>
                                      </p:cBhvr>
                                      <p:to>
                                        <p:strVal val="visible"/>
                                      </p:to>
                                    </p:set>
                                    <p:animEffect transition="in" filter="fade">
                                      <p:cBhvr>
                                        <p:cTn id="38" dur="1000"/>
                                        <p:tgtEl>
                                          <p:spTgt spid="2">
                                            <p:txEl>
                                              <p:pRg st="6" end="6"/>
                                            </p:txEl>
                                          </p:spTgt>
                                        </p:tgtEl>
                                      </p:cBhvr>
                                    </p:animEffect>
                                    <p:anim calcmode="lin" valueType="num">
                                      <p:cBhvr>
                                        <p:cTn id="39"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2">
                                            <p:txEl>
                                              <p:pRg st="7" end="7"/>
                                            </p:txEl>
                                          </p:spTgt>
                                        </p:tgtEl>
                                        <p:attrNameLst>
                                          <p:attrName>style.visibility</p:attrName>
                                        </p:attrNameLst>
                                      </p:cBhvr>
                                      <p:to>
                                        <p:strVal val="visible"/>
                                      </p:to>
                                    </p:set>
                                    <p:animEffect transition="in" filter="fade">
                                      <p:cBhvr>
                                        <p:cTn id="45" dur="1000"/>
                                        <p:tgtEl>
                                          <p:spTgt spid="2">
                                            <p:txEl>
                                              <p:pRg st="7" end="7"/>
                                            </p:txEl>
                                          </p:spTgt>
                                        </p:tgtEl>
                                      </p:cBhvr>
                                    </p:animEffect>
                                    <p:anim calcmode="lin" valueType="num">
                                      <p:cBhvr>
                                        <p:cTn id="46"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7"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
                                            <p:txEl>
                                              <p:pRg st="8" end="8"/>
                                            </p:txEl>
                                          </p:spTgt>
                                        </p:tgtEl>
                                        <p:attrNameLst>
                                          <p:attrName>style.visibility</p:attrName>
                                        </p:attrNameLst>
                                      </p:cBhvr>
                                      <p:to>
                                        <p:strVal val="visible"/>
                                      </p:to>
                                    </p:set>
                                    <p:animEffect transition="in" filter="fade">
                                      <p:cBhvr>
                                        <p:cTn id="52" dur="1000"/>
                                        <p:tgtEl>
                                          <p:spTgt spid="2">
                                            <p:txEl>
                                              <p:pRg st="8" end="8"/>
                                            </p:txEl>
                                          </p:spTgt>
                                        </p:tgtEl>
                                      </p:cBhvr>
                                    </p:animEffect>
                                    <p:anim calcmode="lin" valueType="num">
                                      <p:cBhvr>
                                        <p:cTn id="53"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54" dur="1000" fill="hold"/>
                                        <p:tgtEl>
                                          <p:spTgt spid="2">
                                            <p:txEl>
                                              <p:pRg st="8" end="8"/>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
                                            <p:txEl>
                                              <p:pRg st="9" end="9"/>
                                            </p:txEl>
                                          </p:spTgt>
                                        </p:tgtEl>
                                        <p:attrNameLst>
                                          <p:attrName>style.visibility</p:attrName>
                                        </p:attrNameLst>
                                      </p:cBhvr>
                                      <p:to>
                                        <p:strVal val="visible"/>
                                      </p:to>
                                    </p:set>
                                    <p:animEffect transition="in" filter="fade">
                                      <p:cBhvr>
                                        <p:cTn id="57" dur="1000"/>
                                        <p:tgtEl>
                                          <p:spTgt spid="2">
                                            <p:txEl>
                                              <p:pRg st="9" end="9"/>
                                            </p:txEl>
                                          </p:spTgt>
                                        </p:tgtEl>
                                      </p:cBhvr>
                                    </p:animEffect>
                                    <p:anim calcmode="lin" valueType="num">
                                      <p:cBhvr>
                                        <p:cTn id="58"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59"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4"/>
                                        </p:tgtEl>
                                        <p:attrNameLst>
                                          <p:attrName>style.visibility</p:attrName>
                                        </p:attrNameLst>
                                      </p:cBhvr>
                                      <p:to>
                                        <p:strVal val="visible"/>
                                      </p:to>
                                    </p:set>
                                    <p:anim calcmode="lin" valueType="num">
                                      <p:cBhvr>
                                        <p:cTn id="64" dur="500" fill="hold"/>
                                        <p:tgtEl>
                                          <p:spTgt spid="4"/>
                                        </p:tgtEl>
                                        <p:attrNameLst>
                                          <p:attrName>ppt_w</p:attrName>
                                        </p:attrNameLst>
                                      </p:cBhvr>
                                      <p:tavLst>
                                        <p:tav tm="0">
                                          <p:val>
                                            <p:fltVal val="0"/>
                                          </p:val>
                                        </p:tav>
                                        <p:tav tm="100000">
                                          <p:val>
                                            <p:strVal val="#ppt_w"/>
                                          </p:val>
                                        </p:tav>
                                      </p:tavLst>
                                    </p:anim>
                                    <p:anim calcmode="lin" valueType="num">
                                      <p:cBhvr>
                                        <p:cTn id="65" dur="500" fill="hold"/>
                                        <p:tgtEl>
                                          <p:spTgt spid="4"/>
                                        </p:tgtEl>
                                        <p:attrNameLst>
                                          <p:attrName>ppt_h</p:attrName>
                                        </p:attrNameLst>
                                      </p:cBhvr>
                                      <p:tavLst>
                                        <p:tav tm="0">
                                          <p:val>
                                            <p:fltVal val="0"/>
                                          </p:val>
                                        </p:tav>
                                        <p:tav tm="100000">
                                          <p:val>
                                            <p:strVal val="#ppt_h"/>
                                          </p:val>
                                        </p:tav>
                                      </p:tavLst>
                                    </p:anim>
                                    <p:animEffect transition="in" filter="fade">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5"/>
                                        </p:tgtEl>
                                        <p:attrNameLst>
                                          <p:attrName>style.visibility</p:attrName>
                                        </p:attrNameLst>
                                      </p:cBhvr>
                                      <p:to>
                                        <p:strVal val="visible"/>
                                      </p:to>
                                    </p:set>
                                    <p:anim calcmode="lin" valueType="num">
                                      <p:cBhvr>
                                        <p:cTn id="71" dur="500" fill="hold"/>
                                        <p:tgtEl>
                                          <p:spTgt spid="5"/>
                                        </p:tgtEl>
                                        <p:attrNameLst>
                                          <p:attrName>ppt_w</p:attrName>
                                        </p:attrNameLst>
                                      </p:cBhvr>
                                      <p:tavLst>
                                        <p:tav tm="0">
                                          <p:val>
                                            <p:fltVal val="0"/>
                                          </p:val>
                                        </p:tav>
                                        <p:tav tm="100000">
                                          <p:val>
                                            <p:strVal val="#ppt_w"/>
                                          </p:val>
                                        </p:tav>
                                      </p:tavLst>
                                    </p:anim>
                                    <p:anim calcmode="lin" valueType="num">
                                      <p:cBhvr>
                                        <p:cTn id="72" dur="500" fill="hold"/>
                                        <p:tgtEl>
                                          <p:spTgt spid="5"/>
                                        </p:tgtEl>
                                        <p:attrNameLst>
                                          <p:attrName>ppt_h</p:attrName>
                                        </p:attrNameLst>
                                      </p:cBhvr>
                                      <p:tavLst>
                                        <p:tav tm="0">
                                          <p:val>
                                            <p:fltVal val="0"/>
                                          </p:val>
                                        </p:tav>
                                        <p:tav tm="100000">
                                          <p:val>
                                            <p:strVal val="#ppt_h"/>
                                          </p:val>
                                        </p:tav>
                                      </p:tavLst>
                                    </p:anim>
                                    <p:animEffect transition="in" filter="fade">
                                      <p:cBhvr>
                                        <p:cTn id="73" dur="500"/>
                                        <p:tgtEl>
                                          <p:spTgt spid="5"/>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6"/>
                                        </p:tgtEl>
                                        <p:attrNameLst>
                                          <p:attrName>style.visibility</p:attrName>
                                        </p:attrNameLst>
                                      </p:cBhvr>
                                      <p:to>
                                        <p:strVal val="visible"/>
                                      </p:to>
                                    </p:set>
                                    <p:anim calcmode="lin" valueType="num">
                                      <p:cBhvr>
                                        <p:cTn id="78" dur="500" fill="hold"/>
                                        <p:tgtEl>
                                          <p:spTgt spid="6"/>
                                        </p:tgtEl>
                                        <p:attrNameLst>
                                          <p:attrName>ppt_w</p:attrName>
                                        </p:attrNameLst>
                                      </p:cBhvr>
                                      <p:tavLst>
                                        <p:tav tm="0">
                                          <p:val>
                                            <p:fltVal val="0"/>
                                          </p:val>
                                        </p:tav>
                                        <p:tav tm="100000">
                                          <p:val>
                                            <p:strVal val="#ppt_w"/>
                                          </p:val>
                                        </p:tav>
                                      </p:tavLst>
                                    </p:anim>
                                    <p:anim calcmode="lin" valueType="num">
                                      <p:cBhvr>
                                        <p:cTn id="79" dur="500" fill="hold"/>
                                        <p:tgtEl>
                                          <p:spTgt spid="6"/>
                                        </p:tgtEl>
                                        <p:attrNameLst>
                                          <p:attrName>ppt_h</p:attrName>
                                        </p:attrNameLst>
                                      </p:cBhvr>
                                      <p:tavLst>
                                        <p:tav tm="0">
                                          <p:val>
                                            <p:fltVal val="0"/>
                                          </p:val>
                                        </p:tav>
                                        <p:tav tm="100000">
                                          <p:val>
                                            <p:strVal val="#ppt_h"/>
                                          </p:val>
                                        </p:tav>
                                      </p:tavLst>
                                    </p:anim>
                                    <p:animEffect transition="in" filter="fade">
                                      <p:cBhvr>
                                        <p:cTn id="80" dur="500"/>
                                        <p:tgtEl>
                                          <p:spTgt spid="6"/>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1000"/>
                                        <p:tgtEl>
                                          <p:spTgt spid="7"/>
                                        </p:tgtEl>
                                      </p:cBhvr>
                                    </p:animEffect>
                                    <p:anim calcmode="lin" valueType="num">
                                      <p:cBhvr>
                                        <p:cTn id="86" dur="1000" fill="hold"/>
                                        <p:tgtEl>
                                          <p:spTgt spid="7"/>
                                        </p:tgtEl>
                                        <p:attrNameLst>
                                          <p:attrName>ppt_x</p:attrName>
                                        </p:attrNameLst>
                                      </p:cBhvr>
                                      <p:tavLst>
                                        <p:tav tm="0">
                                          <p:val>
                                            <p:strVal val="#ppt_x"/>
                                          </p:val>
                                        </p:tav>
                                        <p:tav tm="100000">
                                          <p:val>
                                            <p:strVal val="#ppt_x"/>
                                          </p:val>
                                        </p:tav>
                                      </p:tavLst>
                                    </p:anim>
                                    <p:anim calcmode="lin" valueType="num">
                                      <p:cBhvr>
                                        <p:cTn id="8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solidFill>
                  <a:srgbClr val="FF0000"/>
                </a:solidFill>
              </a:rPr>
              <a:t>编写程序</a:t>
            </a:r>
            <a:r>
              <a:rPr lang="en-US" altLang="zh-CN" dirty="0" smtClean="0"/>
              <a:t>(</a:t>
            </a:r>
            <a:r>
              <a:rPr lang="zh-CN" altLang="en-US" dirty="0" smtClean="0"/>
              <a:t>续</a:t>
            </a:r>
            <a:r>
              <a:rPr lang="en-US" altLang="zh-CN" dirty="0" smtClean="0"/>
              <a:t>)</a:t>
            </a:r>
            <a:r>
              <a:rPr lang="zh-CN" altLang="en-US" dirty="0" smtClean="0"/>
              <a:t>：</a:t>
            </a:r>
            <a:endParaRPr lang="en-US" altLang="zh-CN" dirty="0" smtClean="0"/>
          </a:p>
          <a:p>
            <a:pPr lvl="1"/>
            <a:r>
              <a:rPr lang="zh-CN" altLang="en-US" dirty="0" smtClean="0"/>
              <a:t>运行下看看，能看到窗口么？</a:t>
            </a:r>
            <a:r>
              <a:rPr lang="en-US" altLang="zh-CN" dirty="0" smtClean="0">
                <a:solidFill>
                  <a:srgbClr val="0070C0"/>
                </a:solidFill>
              </a:rPr>
              <a:t>Ctrl+F5</a:t>
            </a:r>
            <a:r>
              <a:rPr lang="zh-CN" altLang="en-US" dirty="0" smtClean="0"/>
              <a:t>管用不？</a:t>
            </a:r>
            <a:endParaRPr lang="en-US" altLang="zh-CN" dirty="0" smtClean="0"/>
          </a:p>
          <a:p>
            <a:pPr lvl="1"/>
            <a:r>
              <a:rPr lang="zh-CN" altLang="en-US" dirty="0" smtClean="0"/>
              <a:t>增加一个额外的</a:t>
            </a:r>
            <a:r>
              <a:rPr lang="en-US" altLang="zh-CN" dirty="0" err="1" smtClean="0">
                <a:solidFill>
                  <a:srgbClr val="0070C0"/>
                </a:solidFill>
              </a:rPr>
              <a:t>highgui</a:t>
            </a:r>
            <a:r>
              <a:rPr lang="zh-CN" altLang="en-US" dirty="0" smtClean="0"/>
              <a:t>函数，需要用户按键才能结束程序：</a:t>
            </a:r>
            <a:endParaRPr lang="en-US" altLang="zh-CN" dirty="0"/>
          </a:p>
          <a:p>
            <a:pPr marL="109728" indent="0">
              <a:buNone/>
            </a:pPr>
            <a:r>
              <a:rPr lang="en-US" altLang="zh-CN" sz="2300" dirty="0" smtClean="0">
                <a:solidFill>
                  <a:srgbClr val="00B050"/>
                </a:solidFill>
              </a:rPr>
              <a:t>// 0</a:t>
            </a:r>
            <a:r>
              <a:rPr lang="zh-CN" altLang="en-US" sz="2300" dirty="0" smtClean="0">
                <a:solidFill>
                  <a:srgbClr val="00B050"/>
                </a:solidFill>
              </a:rPr>
              <a:t>或缺省表示</a:t>
            </a:r>
            <a:r>
              <a:rPr lang="zh-CN" altLang="en-US" sz="2300" dirty="0">
                <a:solidFill>
                  <a:srgbClr val="00B050"/>
                </a:solidFill>
              </a:rPr>
              <a:t>永远地等待按键，正数表示等待指定的毫秒数</a:t>
            </a:r>
            <a:endParaRPr lang="en-US" altLang="zh-CN" sz="2300" dirty="0" smtClean="0">
              <a:solidFill>
                <a:srgbClr val="00B050"/>
              </a:solidFill>
            </a:endParaRPr>
          </a:p>
          <a:p>
            <a:pPr marL="393192" lvl="1" indent="0">
              <a:buNone/>
            </a:pPr>
            <a:r>
              <a:rPr lang="en-US" altLang="zh-CN" dirty="0" smtClean="0"/>
              <a:t>   </a:t>
            </a:r>
            <a:r>
              <a:rPr lang="en-US" altLang="zh-CN" dirty="0" smtClean="0">
                <a:solidFill>
                  <a:srgbClr val="0070C0"/>
                </a:solidFill>
              </a:rPr>
              <a:t>cv</a:t>
            </a:r>
            <a:r>
              <a:rPr lang="en-US" altLang="zh-CN" dirty="0">
                <a:solidFill>
                  <a:srgbClr val="0070C0"/>
                </a:solidFill>
              </a:rPr>
              <a:t>::</a:t>
            </a:r>
            <a:r>
              <a:rPr lang="en-US" altLang="zh-CN" dirty="0" err="1">
                <a:solidFill>
                  <a:srgbClr val="FF0000"/>
                </a:solidFill>
              </a:rPr>
              <a:t>waitKey</a:t>
            </a:r>
            <a:r>
              <a:rPr lang="en-US" altLang="zh-CN" dirty="0">
                <a:solidFill>
                  <a:srgbClr val="0070C0"/>
                </a:solidFill>
              </a:rPr>
              <a:t>(0); </a:t>
            </a:r>
            <a:endParaRPr lang="en-US" altLang="zh-CN" dirty="0" smtClean="0">
              <a:solidFill>
                <a:srgbClr val="0070C0"/>
              </a:solidFill>
            </a:endParaRPr>
          </a:p>
          <a:p>
            <a:pPr lvl="1"/>
            <a:r>
              <a:rPr lang="en-US" altLang="zh-CN" dirty="0" smtClean="0"/>
              <a:t>Try again! </a:t>
            </a:r>
          </a:p>
          <a:p>
            <a:pPr lvl="2"/>
            <a:r>
              <a:rPr lang="zh-CN" altLang="en-US" dirty="0" smtClean="0"/>
              <a:t>用不用</a:t>
            </a:r>
            <a:r>
              <a:rPr lang="en-US" altLang="zh-CN" dirty="0" smtClean="0">
                <a:solidFill>
                  <a:srgbClr val="0070C0"/>
                </a:solidFill>
              </a:rPr>
              <a:t>Ctrl+F5</a:t>
            </a:r>
            <a:r>
              <a:rPr lang="zh-CN" altLang="en-US" dirty="0" smtClean="0"/>
              <a:t>已不重要</a:t>
            </a:r>
            <a:endParaRPr lang="en-US" altLang="zh-CN" dirty="0" smtClean="0"/>
          </a:p>
        </p:txBody>
      </p:sp>
      <p:sp>
        <p:nvSpPr>
          <p:cNvPr id="3" name="标题 2"/>
          <p:cNvSpPr>
            <a:spLocks noGrp="1"/>
          </p:cNvSpPr>
          <p:nvPr>
            <p:ph type="title"/>
          </p:nvPr>
        </p:nvSpPr>
        <p:spPr/>
        <p:txBody>
          <a:bodyPr/>
          <a:lstStyle/>
          <a:p>
            <a:r>
              <a:rPr lang="en-US" altLang="zh-CN" dirty="0" smtClean="0"/>
              <a:t>4 </a:t>
            </a:r>
            <a:r>
              <a:rPr lang="zh-CN" altLang="en-US" dirty="0" smtClean="0"/>
              <a:t>读取、显示和存储图像</a:t>
            </a:r>
            <a:endParaRPr lang="zh-CN"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3645024"/>
            <a:ext cx="3914294" cy="3077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18</a:t>
            </a:fld>
            <a:endParaRPr lang="zh-CN" altLang="en-US"/>
          </a:p>
        </p:txBody>
      </p:sp>
    </p:spTree>
    <p:extLst>
      <p:ext uri="{BB962C8B-B14F-4D97-AF65-F5344CB8AC3E}">
        <p14:creationId xmlns:p14="http://schemas.microsoft.com/office/powerpoint/2010/main" val="322392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1000"/>
                                        <p:tgtEl>
                                          <p:spTgt spid="2">
                                            <p:txEl>
                                              <p:pRg st="4" end="4"/>
                                            </p:txEl>
                                          </p:spTgt>
                                        </p:tgtEl>
                                      </p:cBhvr>
                                    </p:animEffect>
                                    <p:anim calcmode="lin" valueType="num">
                                      <p:cBhvr>
                                        <p:cTn id="27"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animEffect transition="in" filter="fade">
                                      <p:cBhvr>
                                        <p:cTn id="33" dur="1000"/>
                                        <p:tgtEl>
                                          <p:spTgt spid="2">
                                            <p:txEl>
                                              <p:pRg st="5" end="5"/>
                                            </p:txEl>
                                          </p:spTgt>
                                        </p:tgtEl>
                                      </p:cBhvr>
                                    </p:animEffect>
                                    <p:anim calcmode="lin" valueType="num">
                                      <p:cBhvr>
                                        <p:cTn id="34"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
                                            <p:txEl>
                                              <p:pRg st="6" end="6"/>
                                            </p:txEl>
                                          </p:spTgt>
                                        </p:tgtEl>
                                        <p:attrNameLst>
                                          <p:attrName>style.visibility</p:attrName>
                                        </p:attrNameLst>
                                      </p:cBhvr>
                                      <p:to>
                                        <p:strVal val="visible"/>
                                      </p:to>
                                    </p:set>
                                    <p:animEffect transition="in" filter="fade">
                                      <p:cBhvr>
                                        <p:cTn id="40" dur="1000"/>
                                        <p:tgtEl>
                                          <p:spTgt spid="2">
                                            <p:txEl>
                                              <p:pRg st="6" end="6"/>
                                            </p:txEl>
                                          </p:spTgt>
                                        </p:tgtEl>
                                      </p:cBhvr>
                                    </p:animEffect>
                                    <p:anim calcmode="lin" valueType="num">
                                      <p:cBhvr>
                                        <p:cTn id="41"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2"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098"/>
                                        </p:tgtEl>
                                        <p:attrNameLst>
                                          <p:attrName>style.visibility</p:attrName>
                                        </p:attrNameLst>
                                      </p:cBhvr>
                                      <p:to>
                                        <p:strVal val="visible"/>
                                      </p:to>
                                    </p:set>
                                    <p:animEffect transition="in" filter="fade">
                                      <p:cBhvr>
                                        <p:cTn id="4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solidFill>
                  <a:srgbClr val="FF0000"/>
                </a:solidFill>
              </a:rPr>
              <a:t>编写程序</a:t>
            </a:r>
            <a:r>
              <a:rPr lang="en-US" altLang="zh-CN" dirty="0" smtClean="0"/>
              <a:t>(</a:t>
            </a:r>
            <a:r>
              <a:rPr lang="zh-CN" altLang="en-US" dirty="0" smtClean="0"/>
              <a:t>续</a:t>
            </a:r>
            <a:r>
              <a:rPr lang="en-US" altLang="zh-CN" dirty="0" smtClean="0"/>
              <a:t>)</a:t>
            </a:r>
            <a:r>
              <a:rPr lang="zh-CN" altLang="en-US" dirty="0" smtClean="0"/>
              <a:t>：</a:t>
            </a:r>
            <a:endParaRPr lang="en-US" altLang="zh-CN" dirty="0" smtClean="0"/>
          </a:p>
          <a:p>
            <a:pPr lvl="1"/>
            <a:r>
              <a:rPr lang="zh-CN" altLang="en-US" dirty="0" smtClean="0"/>
              <a:t>对图像进行处理，以将</a:t>
            </a:r>
            <a:r>
              <a:rPr lang="zh-CN" altLang="en-US" dirty="0" smtClean="0">
                <a:solidFill>
                  <a:srgbClr val="FF0000"/>
                </a:solidFill>
              </a:rPr>
              <a:t>图像水平翻转</a:t>
            </a:r>
            <a:r>
              <a:rPr lang="zh-CN" altLang="en-US" dirty="0" smtClean="0"/>
              <a:t>为例，以下代码加在</a:t>
            </a:r>
            <a:r>
              <a:rPr lang="en-US" altLang="zh-CN" dirty="0" err="1" smtClean="0">
                <a:solidFill>
                  <a:srgbClr val="0070C0"/>
                </a:solidFill>
              </a:rPr>
              <a:t>waitKey</a:t>
            </a:r>
            <a:r>
              <a:rPr lang="zh-CN" altLang="en-US" dirty="0" smtClean="0"/>
              <a:t>之前：</a:t>
            </a:r>
            <a:endParaRPr lang="en-US" altLang="zh-CN" dirty="0" smtClean="0"/>
          </a:p>
          <a:p>
            <a:pPr marL="393192" lvl="1" indent="0">
              <a:buNone/>
            </a:pPr>
            <a:r>
              <a:rPr lang="en-US" altLang="zh-CN" dirty="0">
                <a:solidFill>
                  <a:srgbClr val="0070C0"/>
                </a:solidFill>
              </a:rPr>
              <a:t>   cv::Mat result;	</a:t>
            </a:r>
            <a:r>
              <a:rPr lang="en-US" altLang="zh-CN" dirty="0">
                <a:solidFill>
                  <a:srgbClr val="00B050"/>
                </a:solidFill>
              </a:rPr>
              <a:t>// </a:t>
            </a:r>
            <a:r>
              <a:rPr lang="zh-CN" altLang="en-US" dirty="0">
                <a:solidFill>
                  <a:srgbClr val="00B050"/>
                </a:solidFill>
              </a:rPr>
              <a:t>创建另一个空的图像</a:t>
            </a:r>
          </a:p>
          <a:p>
            <a:pPr marL="393192" lvl="1" indent="0">
              <a:buNone/>
            </a:pPr>
            <a:r>
              <a:rPr lang="zh-CN" altLang="en-US" dirty="0" smtClean="0"/>
              <a:t>   </a:t>
            </a:r>
            <a:r>
              <a:rPr lang="en-US" altLang="zh-CN" dirty="0" smtClean="0">
                <a:solidFill>
                  <a:srgbClr val="00B050"/>
                </a:solidFill>
              </a:rPr>
              <a:t>// </a:t>
            </a:r>
            <a:r>
              <a:rPr lang="zh-CN" altLang="en-US" dirty="0">
                <a:solidFill>
                  <a:srgbClr val="00B050"/>
                </a:solidFill>
              </a:rPr>
              <a:t>水平翻转图像</a:t>
            </a:r>
          </a:p>
          <a:p>
            <a:pPr marL="393192" lvl="1" indent="0">
              <a:buNone/>
            </a:pPr>
            <a:r>
              <a:rPr lang="zh-CN" altLang="en-US" dirty="0" smtClean="0"/>
              <a:t>   </a:t>
            </a:r>
            <a:r>
              <a:rPr lang="en-US" altLang="zh-CN" dirty="0" smtClean="0">
                <a:solidFill>
                  <a:srgbClr val="0070C0"/>
                </a:solidFill>
              </a:rPr>
              <a:t>cv</a:t>
            </a:r>
            <a:r>
              <a:rPr lang="en-US" altLang="zh-CN" dirty="0">
                <a:solidFill>
                  <a:srgbClr val="0070C0"/>
                </a:solidFill>
              </a:rPr>
              <a:t>::</a:t>
            </a:r>
            <a:r>
              <a:rPr lang="en-US" altLang="zh-CN" dirty="0">
                <a:solidFill>
                  <a:srgbClr val="FF0000"/>
                </a:solidFill>
              </a:rPr>
              <a:t>flip</a:t>
            </a:r>
            <a:r>
              <a:rPr lang="en-US" altLang="zh-CN" dirty="0">
                <a:solidFill>
                  <a:srgbClr val="0070C0"/>
                </a:solidFill>
              </a:rPr>
              <a:t>(image</a:t>
            </a:r>
            <a:r>
              <a:rPr lang="en-US" altLang="zh-CN" dirty="0" smtClean="0">
                <a:solidFill>
                  <a:srgbClr val="0070C0"/>
                </a:solidFill>
              </a:rPr>
              <a:t>,</a:t>
            </a:r>
            <a:r>
              <a:rPr lang="en-US" altLang="zh-CN" dirty="0" smtClean="0"/>
              <a:t>      </a:t>
            </a:r>
            <a:r>
              <a:rPr lang="en-US" altLang="zh-CN" dirty="0" smtClean="0">
                <a:solidFill>
                  <a:srgbClr val="00B050"/>
                </a:solidFill>
              </a:rPr>
              <a:t>// </a:t>
            </a:r>
            <a:r>
              <a:rPr lang="zh-CN" altLang="en-US" dirty="0">
                <a:solidFill>
                  <a:srgbClr val="00B050"/>
                </a:solidFill>
              </a:rPr>
              <a:t>输入图像 </a:t>
            </a:r>
          </a:p>
          <a:p>
            <a:pPr marL="393192" lvl="1" indent="0">
              <a:buNone/>
            </a:pPr>
            <a:r>
              <a:rPr lang="zh-CN" altLang="en-US" dirty="0"/>
              <a:t>	</a:t>
            </a:r>
            <a:r>
              <a:rPr lang="zh-CN" altLang="en-US" dirty="0" smtClean="0"/>
              <a:t>         </a:t>
            </a:r>
            <a:r>
              <a:rPr lang="en-US" altLang="zh-CN" dirty="0" smtClean="0">
                <a:solidFill>
                  <a:srgbClr val="0070C0"/>
                </a:solidFill>
              </a:rPr>
              <a:t>result</a:t>
            </a:r>
            <a:r>
              <a:rPr lang="en-US" altLang="zh-CN" dirty="0">
                <a:solidFill>
                  <a:srgbClr val="0070C0"/>
                </a:solidFill>
              </a:rPr>
              <a:t>,	</a:t>
            </a:r>
            <a:r>
              <a:rPr lang="en-US" altLang="zh-CN" dirty="0" smtClean="0"/>
              <a:t>     </a:t>
            </a:r>
            <a:r>
              <a:rPr lang="en-US" altLang="zh-CN" dirty="0" smtClean="0">
                <a:solidFill>
                  <a:srgbClr val="00B050"/>
                </a:solidFill>
              </a:rPr>
              <a:t>// </a:t>
            </a:r>
            <a:r>
              <a:rPr lang="zh-CN" altLang="en-US" dirty="0">
                <a:solidFill>
                  <a:srgbClr val="00B050"/>
                </a:solidFill>
              </a:rPr>
              <a:t>输出图像</a:t>
            </a:r>
          </a:p>
          <a:p>
            <a:pPr marL="393192" lvl="1" indent="0">
              <a:buNone/>
            </a:pPr>
            <a:r>
              <a:rPr lang="zh-CN" altLang="en-US" dirty="0"/>
              <a:t>	</a:t>
            </a:r>
            <a:r>
              <a:rPr lang="zh-CN" altLang="en-US" dirty="0" smtClean="0"/>
              <a:t>         </a:t>
            </a:r>
            <a:r>
              <a:rPr lang="en-US" altLang="zh-CN" dirty="0" smtClean="0">
                <a:solidFill>
                  <a:srgbClr val="0070C0"/>
                </a:solidFill>
              </a:rPr>
              <a:t>1);</a:t>
            </a:r>
            <a:r>
              <a:rPr lang="en-US" altLang="zh-CN" dirty="0" smtClean="0"/>
              <a:t>           </a:t>
            </a:r>
            <a:r>
              <a:rPr lang="en-US" altLang="zh-CN" dirty="0" smtClean="0">
                <a:solidFill>
                  <a:srgbClr val="00B050"/>
                </a:solidFill>
              </a:rPr>
              <a:t>// </a:t>
            </a:r>
            <a:r>
              <a:rPr lang="zh-CN" altLang="en-US" dirty="0">
                <a:solidFill>
                  <a:srgbClr val="00B050"/>
                </a:solidFill>
              </a:rPr>
              <a:t>正数表示水平翻转，</a:t>
            </a:r>
            <a:r>
              <a:rPr lang="en-US" altLang="zh-CN" dirty="0">
                <a:solidFill>
                  <a:srgbClr val="00B050"/>
                </a:solidFill>
              </a:rPr>
              <a:t>0</a:t>
            </a:r>
            <a:r>
              <a:rPr lang="zh-CN" altLang="en-US" dirty="0">
                <a:solidFill>
                  <a:srgbClr val="00B050"/>
                </a:solidFill>
              </a:rPr>
              <a:t>表示</a:t>
            </a:r>
            <a:r>
              <a:rPr lang="zh-CN" altLang="en-US" dirty="0" smtClean="0">
                <a:solidFill>
                  <a:srgbClr val="00B050"/>
                </a:solidFill>
              </a:rPr>
              <a:t>垂直翻</a:t>
            </a:r>
            <a:endParaRPr lang="en-US" altLang="zh-CN" dirty="0" smtClean="0">
              <a:solidFill>
                <a:srgbClr val="00B050"/>
              </a:solidFill>
            </a:endParaRPr>
          </a:p>
          <a:p>
            <a:pPr marL="393192" lvl="1" indent="0">
              <a:buNone/>
            </a:pPr>
            <a:r>
              <a:rPr lang="en-US" altLang="zh-CN" dirty="0">
                <a:solidFill>
                  <a:srgbClr val="00B050"/>
                </a:solidFill>
              </a:rPr>
              <a:t> </a:t>
            </a:r>
            <a:r>
              <a:rPr lang="en-US" altLang="zh-CN" dirty="0" smtClean="0">
                <a:solidFill>
                  <a:srgbClr val="00B050"/>
                </a:solidFill>
              </a:rPr>
              <a:t>                                 </a:t>
            </a:r>
            <a:r>
              <a:rPr lang="zh-CN" altLang="en-US" dirty="0" smtClean="0">
                <a:solidFill>
                  <a:srgbClr val="00B050"/>
                </a:solidFill>
              </a:rPr>
              <a:t>转</a:t>
            </a:r>
            <a:r>
              <a:rPr lang="zh-CN" altLang="en-US" dirty="0">
                <a:solidFill>
                  <a:srgbClr val="00B050"/>
                </a:solidFill>
              </a:rPr>
              <a:t>，负数表示水平和垂直同时</a:t>
            </a:r>
            <a:r>
              <a:rPr lang="zh-CN" altLang="en-US" dirty="0" smtClean="0">
                <a:solidFill>
                  <a:srgbClr val="00B050"/>
                </a:solidFill>
              </a:rPr>
              <a:t>翻转</a:t>
            </a:r>
            <a:endParaRPr lang="en-US" altLang="zh-CN" dirty="0" smtClean="0">
              <a:solidFill>
                <a:srgbClr val="00B050"/>
              </a:solidFill>
            </a:endParaRPr>
          </a:p>
          <a:p>
            <a:pPr marL="393192" lvl="1" indent="0">
              <a:buNone/>
            </a:pPr>
            <a:r>
              <a:rPr lang="en-US" altLang="zh-CN" dirty="0" smtClean="0">
                <a:solidFill>
                  <a:srgbClr val="0070C0"/>
                </a:solidFill>
              </a:rPr>
              <a:t>flip</a:t>
            </a:r>
            <a:r>
              <a:rPr lang="zh-CN" altLang="en-US" dirty="0" smtClean="0">
                <a:solidFill>
                  <a:srgbClr val="002060"/>
                </a:solidFill>
              </a:rPr>
              <a:t>函数输出图像参数也可设为和输入图像相同，这样输入图像将被修改</a:t>
            </a:r>
            <a:endParaRPr lang="en-US" altLang="zh-CN" dirty="0" smtClean="0">
              <a:solidFill>
                <a:srgbClr val="002060"/>
              </a:solidFill>
            </a:endParaRPr>
          </a:p>
        </p:txBody>
      </p:sp>
      <p:sp>
        <p:nvSpPr>
          <p:cNvPr id="3" name="标题 2"/>
          <p:cNvSpPr>
            <a:spLocks noGrp="1"/>
          </p:cNvSpPr>
          <p:nvPr>
            <p:ph type="title"/>
          </p:nvPr>
        </p:nvSpPr>
        <p:spPr/>
        <p:txBody>
          <a:bodyPr/>
          <a:lstStyle/>
          <a:p>
            <a:r>
              <a:rPr lang="en-US" altLang="zh-CN" dirty="0" smtClean="0"/>
              <a:t>4 </a:t>
            </a:r>
            <a:r>
              <a:rPr lang="zh-CN" altLang="en-US" dirty="0" smtClean="0"/>
              <a:t>读取、显示和存储图像</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19</a:t>
            </a:fld>
            <a:endParaRPr lang="zh-CN" altLang="en-US"/>
          </a:p>
        </p:txBody>
      </p:sp>
    </p:spTree>
    <p:extLst>
      <p:ext uri="{BB962C8B-B14F-4D97-AF65-F5344CB8AC3E}">
        <p14:creationId xmlns:p14="http://schemas.microsoft.com/office/powerpoint/2010/main" val="344443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1000"/>
                                        <p:tgtEl>
                                          <p:spTgt spid="2">
                                            <p:txEl>
                                              <p:pRg st="3" end="3"/>
                                            </p:txEl>
                                          </p:spTgt>
                                        </p:tgtEl>
                                      </p:cBhvr>
                                    </p:animEffect>
                                    <p:anim calcmode="lin" valueType="num">
                                      <p:cBhvr>
                                        <p:cTn id="2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1000"/>
                                        <p:tgtEl>
                                          <p:spTgt spid="2">
                                            <p:txEl>
                                              <p:pRg st="4" end="4"/>
                                            </p:txEl>
                                          </p:spTgt>
                                        </p:tgtEl>
                                      </p:cBhvr>
                                    </p:animEffect>
                                    <p:anim calcmode="lin" valueType="num">
                                      <p:cBhvr>
                                        <p:cTn id="25"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1000"/>
                                        <p:tgtEl>
                                          <p:spTgt spid="2">
                                            <p:txEl>
                                              <p:pRg st="5" end="5"/>
                                            </p:txEl>
                                          </p:spTgt>
                                        </p:tgtEl>
                                      </p:cBhvr>
                                    </p:animEffect>
                                    <p:anim calcmode="lin" valueType="num">
                                      <p:cBhvr>
                                        <p:cTn id="30"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
                                            <p:txEl>
                                              <p:pRg st="6" end="6"/>
                                            </p:txEl>
                                          </p:spTgt>
                                        </p:tgtEl>
                                        <p:attrNameLst>
                                          <p:attrName>style.visibility</p:attrName>
                                        </p:attrNameLst>
                                      </p:cBhvr>
                                      <p:to>
                                        <p:strVal val="visible"/>
                                      </p:to>
                                    </p:set>
                                    <p:animEffect transition="in" filter="fade">
                                      <p:cBhvr>
                                        <p:cTn id="34" dur="1000"/>
                                        <p:tgtEl>
                                          <p:spTgt spid="2">
                                            <p:txEl>
                                              <p:pRg st="6" end="6"/>
                                            </p:txEl>
                                          </p:spTgt>
                                        </p:tgtEl>
                                      </p:cBhvr>
                                    </p:animEffect>
                                    <p:anim calcmode="lin" valueType="num">
                                      <p:cBhvr>
                                        <p:cTn id="35"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animEffect transition="in" filter="fade">
                                      <p:cBhvr>
                                        <p:cTn id="39" dur="1000"/>
                                        <p:tgtEl>
                                          <p:spTgt spid="2">
                                            <p:txEl>
                                              <p:pRg st="7" end="7"/>
                                            </p:txEl>
                                          </p:spTgt>
                                        </p:tgtEl>
                                      </p:cBhvr>
                                    </p:animEffect>
                                    <p:anim calcmode="lin" valueType="num">
                                      <p:cBhvr>
                                        <p:cTn id="40"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
                                            <p:txEl>
                                              <p:pRg st="8" end="8"/>
                                            </p:txEl>
                                          </p:spTgt>
                                        </p:tgtEl>
                                        <p:attrNameLst>
                                          <p:attrName>style.visibility</p:attrName>
                                        </p:attrNameLst>
                                      </p:cBhvr>
                                      <p:to>
                                        <p:strVal val="visible"/>
                                      </p:to>
                                    </p:set>
                                    <p:animEffect transition="in" filter="fade">
                                      <p:cBhvr>
                                        <p:cTn id="46" dur="1000"/>
                                        <p:tgtEl>
                                          <p:spTgt spid="2">
                                            <p:txEl>
                                              <p:pRg st="8" end="8"/>
                                            </p:txEl>
                                          </p:spTgt>
                                        </p:tgtEl>
                                      </p:cBhvr>
                                    </p:animEffect>
                                    <p:anim calcmode="lin" valueType="num">
                                      <p:cBhvr>
                                        <p:cTn id="47"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48"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109728" indent="0">
              <a:buNone/>
            </a:pPr>
            <a:r>
              <a:rPr lang="zh-CN" altLang="en-US" sz="3200" dirty="0" smtClean="0">
                <a:solidFill>
                  <a:srgbClr val="FF0000"/>
                </a:solidFill>
              </a:rPr>
              <a:t>主要内容</a:t>
            </a:r>
            <a:r>
              <a:rPr lang="zh-CN" altLang="en-US" sz="3200" dirty="0" smtClean="0"/>
              <a:t>：</a:t>
            </a:r>
            <a:endParaRPr lang="en-US" altLang="zh-CN" sz="3200" dirty="0" smtClean="0"/>
          </a:p>
          <a:p>
            <a:r>
              <a:rPr lang="zh-CN" altLang="en-US" sz="3200" dirty="0" smtClean="0"/>
              <a:t>安装</a:t>
            </a:r>
            <a:r>
              <a:rPr lang="en-US" altLang="zh-CN" sz="3200" dirty="0" err="1" smtClean="0">
                <a:solidFill>
                  <a:srgbClr val="0070C0"/>
                </a:solidFill>
              </a:rPr>
              <a:t>OpenCV</a:t>
            </a:r>
            <a:r>
              <a:rPr lang="zh-CN" altLang="en-US" sz="3200" dirty="0" smtClean="0"/>
              <a:t>库</a:t>
            </a:r>
            <a:endParaRPr lang="en-US" altLang="zh-CN" sz="3200" dirty="0" smtClean="0"/>
          </a:p>
          <a:p>
            <a:r>
              <a:rPr lang="zh-CN" altLang="en-US" sz="3200" dirty="0"/>
              <a:t>读取</a:t>
            </a:r>
            <a:r>
              <a:rPr lang="zh-CN" altLang="en-US" sz="3200" dirty="0" smtClean="0"/>
              <a:t>、显示和保存图像</a:t>
            </a:r>
            <a:endParaRPr lang="en-US" altLang="zh-CN" sz="3200" dirty="0" smtClean="0"/>
          </a:p>
          <a:p>
            <a:r>
              <a:rPr lang="zh-CN" altLang="en-US" sz="3200" dirty="0" smtClean="0"/>
              <a:t>深入理解</a:t>
            </a:r>
            <a:r>
              <a:rPr lang="en-US" altLang="zh-CN" sz="3200" dirty="0" smtClean="0">
                <a:solidFill>
                  <a:srgbClr val="0070C0"/>
                </a:solidFill>
              </a:rPr>
              <a:t>cv::Mat</a:t>
            </a:r>
            <a:r>
              <a:rPr lang="zh-CN" altLang="en-US" sz="3200" dirty="0" smtClean="0"/>
              <a:t>数据结构</a:t>
            </a:r>
            <a:endParaRPr lang="en-US" altLang="zh-CN" sz="3200" dirty="0" smtClean="0"/>
          </a:p>
          <a:p>
            <a:r>
              <a:rPr lang="zh-CN" altLang="en-US" sz="3200" dirty="0" smtClean="0"/>
              <a:t>定义</a:t>
            </a:r>
            <a:r>
              <a:rPr lang="en-US" altLang="zh-CN" sz="3200" dirty="0" smtClean="0">
                <a:solidFill>
                  <a:srgbClr val="0070C0"/>
                </a:solidFill>
              </a:rPr>
              <a:t>ROI</a:t>
            </a:r>
            <a:r>
              <a:rPr lang="zh-CN" altLang="en-US" sz="3200" dirty="0" smtClean="0"/>
              <a:t>区域</a:t>
            </a:r>
            <a:r>
              <a:rPr lang="en-US" altLang="zh-CN" sz="3200" dirty="0" smtClean="0"/>
              <a:t>(</a:t>
            </a:r>
            <a:r>
              <a:rPr lang="zh-CN" altLang="en-US" sz="3200" dirty="0" smtClean="0"/>
              <a:t>感兴趣区域</a:t>
            </a:r>
            <a:r>
              <a:rPr lang="en-US" altLang="zh-CN" sz="3200" dirty="0" smtClean="0"/>
              <a:t>)</a:t>
            </a:r>
            <a:endParaRPr lang="zh-CN" altLang="en-US" sz="3200" dirty="0"/>
          </a:p>
        </p:txBody>
      </p:sp>
      <p:sp>
        <p:nvSpPr>
          <p:cNvPr id="2" name="标题 1"/>
          <p:cNvSpPr>
            <a:spLocks noGrp="1"/>
          </p:cNvSpPr>
          <p:nvPr>
            <p:ph type="title"/>
          </p:nvPr>
        </p:nvSpPr>
        <p:spPr/>
        <p:txBody>
          <a:bodyPr/>
          <a:lstStyle/>
          <a:p>
            <a:r>
              <a:rPr lang="zh-CN" altLang="en-US" dirty="0" smtClean="0"/>
              <a:t>第</a:t>
            </a:r>
            <a:r>
              <a:rPr lang="en-US" altLang="zh-CN" dirty="0" smtClean="0"/>
              <a:t>1</a:t>
            </a:r>
            <a:r>
              <a:rPr lang="zh-CN" altLang="en-US" dirty="0" smtClean="0"/>
              <a:t>章 图像编程入门</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2</a:t>
            </a:fld>
            <a:endParaRPr lang="zh-CN" altLang="en-US"/>
          </a:p>
        </p:txBody>
      </p:sp>
    </p:spTree>
    <p:extLst>
      <p:ext uri="{BB962C8B-B14F-4D97-AF65-F5344CB8AC3E}">
        <p14:creationId xmlns:p14="http://schemas.microsoft.com/office/powerpoint/2010/main" val="285922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solidFill>
                  <a:srgbClr val="FF0000"/>
                </a:solidFill>
              </a:rPr>
              <a:t>编写程序</a:t>
            </a:r>
            <a:r>
              <a:rPr lang="en-US" altLang="zh-CN" dirty="0" smtClean="0"/>
              <a:t>(</a:t>
            </a:r>
            <a:r>
              <a:rPr lang="zh-CN" altLang="en-US" dirty="0" smtClean="0"/>
              <a:t>续</a:t>
            </a:r>
            <a:r>
              <a:rPr lang="en-US" altLang="zh-CN" dirty="0" smtClean="0"/>
              <a:t>)</a:t>
            </a:r>
            <a:r>
              <a:rPr lang="zh-CN" altLang="en-US" dirty="0" smtClean="0"/>
              <a:t>：</a:t>
            </a:r>
            <a:endParaRPr lang="en-US" altLang="zh-CN" dirty="0" smtClean="0"/>
          </a:p>
          <a:p>
            <a:pPr lvl="1"/>
            <a:r>
              <a:rPr lang="zh-CN" altLang="en-US" dirty="0" smtClean="0"/>
              <a:t>在另一个窗口中显示处理结果，这次我们不事先定义窗口：</a:t>
            </a:r>
            <a:endParaRPr lang="en-US" altLang="zh-CN" dirty="0" smtClean="0"/>
          </a:p>
          <a:p>
            <a:pPr marL="393192" lvl="1" indent="0">
              <a:buNone/>
            </a:pPr>
            <a:r>
              <a:rPr lang="en-US" altLang="zh-CN" dirty="0">
                <a:solidFill>
                  <a:srgbClr val="0070C0"/>
                </a:solidFill>
              </a:rPr>
              <a:t>   cv::</a:t>
            </a:r>
            <a:r>
              <a:rPr lang="en-US" altLang="zh-CN" dirty="0" err="1">
                <a:solidFill>
                  <a:srgbClr val="0070C0"/>
                </a:solidFill>
              </a:rPr>
              <a:t>imshow</a:t>
            </a:r>
            <a:r>
              <a:rPr lang="en-US" altLang="zh-CN" dirty="0">
                <a:solidFill>
                  <a:srgbClr val="0070C0"/>
                </a:solidFill>
              </a:rPr>
              <a:t>("</a:t>
            </a:r>
            <a:r>
              <a:rPr lang="zh-CN" altLang="en-US" dirty="0">
                <a:solidFill>
                  <a:srgbClr val="0070C0"/>
                </a:solidFill>
              </a:rPr>
              <a:t>输出图像</a:t>
            </a:r>
            <a:r>
              <a:rPr lang="en-US" altLang="zh-CN" dirty="0">
                <a:solidFill>
                  <a:srgbClr val="0070C0"/>
                </a:solidFill>
              </a:rPr>
              <a:t>", result);</a:t>
            </a:r>
            <a:r>
              <a:rPr lang="zh-CN" altLang="en-US" dirty="0" smtClean="0"/>
              <a:t> </a:t>
            </a:r>
            <a:endParaRPr lang="en-US" altLang="zh-CN" dirty="0" smtClean="0"/>
          </a:p>
          <a:p>
            <a:pPr lvl="1"/>
            <a:r>
              <a:rPr lang="zh-CN" altLang="en-US" dirty="0" smtClean="0"/>
              <a:t>运行下看看，同时测试下</a:t>
            </a:r>
            <a:r>
              <a:rPr lang="en-US" altLang="zh-CN" dirty="0" smtClean="0">
                <a:solidFill>
                  <a:srgbClr val="0070C0"/>
                </a:solidFill>
              </a:rPr>
              <a:t>flip</a:t>
            </a:r>
            <a:r>
              <a:rPr lang="zh-CN" altLang="en-US" dirty="0" smtClean="0"/>
              <a:t>第</a:t>
            </a:r>
            <a:r>
              <a:rPr lang="en-US" altLang="zh-CN" dirty="0" smtClean="0">
                <a:solidFill>
                  <a:srgbClr val="0070C0"/>
                </a:solidFill>
              </a:rPr>
              <a:t>3</a:t>
            </a:r>
            <a:r>
              <a:rPr lang="zh-CN" altLang="en-US" dirty="0" smtClean="0"/>
              <a:t>个参数取不同值的情况</a:t>
            </a:r>
            <a:endParaRPr lang="en-US" altLang="zh-CN" dirty="0" smtClean="0"/>
          </a:p>
        </p:txBody>
      </p:sp>
      <p:sp>
        <p:nvSpPr>
          <p:cNvPr id="3" name="标题 2"/>
          <p:cNvSpPr>
            <a:spLocks noGrp="1"/>
          </p:cNvSpPr>
          <p:nvPr>
            <p:ph type="title"/>
          </p:nvPr>
        </p:nvSpPr>
        <p:spPr/>
        <p:txBody>
          <a:bodyPr/>
          <a:lstStyle/>
          <a:p>
            <a:r>
              <a:rPr lang="en-US" altLang="zh-CN" dirty="0" smtClean="0"/>
              <a:t>4 </a:t>
            </a:r>
            <a:r>
              <a:rPr lang="zh-CN" altLang="en-US" dirty="0" smtClean="0"/>
              <a:t>读取、显示和存储图像</a:t>
            </a:r>
            <a:endParaRPr lang="zh-CN" alt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3308524"/>
            <a:ext cx="7149582" cy="2824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20</a:t>
            </a:fld>
            <a:endParaRPr lang="zh-CN" altLang="en-US"/>
          </a:p>
        </p:txBody>
      </p:sp>
    </p:spTree>
    <p:extLst>
      <p:ext uri="{BB962C8B-B14F-4D97-AF65-F5344CB8AC3E}">
        <p14:creationId xmlns:p14="http://schemas.microsoft.com/office/powerpoint/2010/main" val="407260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122"/>
                                        </p:tgtEl>
                                        <p:attrNameLst>
                                          <p:attrName>style.visibility</p:attrName>
                                        </p:attrNameLst>
                                      </p:cBhvr>
                                      <p:to>
                                        <p:strVal val="visible"/>
                                      </p:to>
                                    </p:set>
                                    <p:animEffect transition="in" filter="fade">
                                      <p:cBhvr>
                                        <p:cTn id="28"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zh-CN" altLang="en-US" dirty="0" smtClean="0">
                <a:solidFill>
                  <a:srgbClr val="FF0000"/>
                </a:solidFill>
              </a:rPr>
              <a:t>编写程序</a:t>
            </a:r>
            <a:r>
              <a:rPr lang="en-US" altLang="zh-CN" dirty="0" smtClean="0"/>
              <a:t>(</a:t>
            </a:r>
            <a:r>
              <a:rPr lang="zh-CN" altLang="en-US" dirty="0" smtClean="0"/>
              <a:t>续</a:t>
            </a:r>
            <a:r>
              <a:rPr lang="en-US" altLang="zh-CN" dirty="0" smtClean="0"/>
              <a:t>)</a:t>
            </a:r>
            <a:r>
              <a:rPr lang="zh-CN" altLang="en-US" dirty="0" smtClean="0"/>
              <a:t>：</a:t>
            </a:r>
            <a:endParaRPr lang="en-US" altLang="zh-CN" dirty="0" smtClean="0"/>
          </a:p>
          <a:p>
            <a:pPr lvl="1">
              <a:lnSpc>
                <a:spcPct val="110000"/>
              </a:lnSpc>
            </a:pPr>
            <a:r>
              <a:rPr lang="zh-CN" altLang="en-US" dirty="0" smtClean="0"/>
              <a:t>把处理过的图像存储到磁盘里：</a:t>
            </a:r>
            <a:endParaRPr lang="en-US" altLang="zh-CN" dirty="0" smtClean="0"/>
          </a:p>
          <a:p>
            <a:pPr marL="393192" lvl="1" indent="0">
              <a:lnSpc>
                <a:spcPct val="110000"/>
              </a:lnSpc>
              <a:buNone/>
            </a:pPr>
            <a:r>
              <a:rPr lang="en-US" altLang="zh-CN" dirty="0">
                <a:solidFill>
                  <a:srgbClr val="0070C0"/>
                </a:solidFill>
              </a:rPr>
              <a:t>   cv::</a:t>
            </a:r>
            <a:r>
              <a:rPr lang="en-US" altLang="zh-CN" dirty="0" err="1">
                <a:solidFill>
                  <a:srgbClr val="FF0000"/>
                </a:solidFill>
              </a:rPr>
              <a:t>imwrite</a:t>
            </a:r>
            <a:r>
              <a:rPr lang="en-US" altLang="zh-CN" dirty="0">
                <a:solidFill>
                  <a:srgbClr val="0070C0"/>
                </a:solidFill>
              </a:rPr>
              <a:t>("output.bmp", result);	</a:t>
            </a:r>
            <a:endParaRPr lang="en-US" altLang="zh-CN" dirty="0" smtClean="0"/>
          </a:p>
          <a:p>
            <a:pPr lvl="1">
              <a:lnSpc>
                <a:spcPct val="110000"/>
              </a:lnSpc>
            </a:pPr>
            <a:endParaRPr lang="en-US" altLang="zh-CN" dirty="0" smtClean="0"/>
          </a:p>
          <a:p>
            <a:pPr lvl="1">
              <a:lnSpc>
                <a:spcPct val="110000"/>
              </a:lnSpc>
            </a:pPr>
            <a:endParaRPr lang="en-US" altLang="zh-CN" dirty="0"/>
          </a:p>
          <a:p>
            <a:pPr marL="393192" lvl="1" indent="0">
              <a:lnSpc>
                <a:spcPct val="110000"/>
              </a:lnSpc>
              <a:buNone/>
            </a:pPr>
            <a:r>
              <a:rPr lang="zh-CN" altLang="en-US" dirty="0" smtClean="0"/>
              <a:t>   图像的</a:t>
            </a:r>
            <a:r>
              <a:rPr lang="zh-CN" altLang="en-US" dirty="0" smtClean="0">
                <a:solidFill>
                  <a:srgbClr val="FF0000"/>
                </a:solidFill>
              </a:rPr>
              <a:t>格式</a:t>
            </a:r>
            <a:r>
              <a:rPr lang="zh-CN" altLang="en-US" dirty="0" smtClean="0"/>
              <a:t>由文件名</a:t>
            </a:r>
            <a:r>
              <a:rPr lang="zh-CN" altLang="en-US" dirty="0" smtClean="0">
                <a:solidFill>
                  <a:srgbClr val="FF0000"/>
                </a:solidFill>
              </a:rPr>
              <a:t>后缀</a:t>
            </a:r>
            <a:r>
              <a:rPr lang="zh-CN" altLang="en-US" dirty="0" smtClean="0"/>
              <a:t>决定</a:t>
            </a:r>
            <a:endParaRPr lang="en-US" altLang="zh-CN" dirty="0" smtClean="0"/>
          </a:p>
          <a:p>
            <a:pPr lvl="1">
              <a:lnSpc>
                <a:spcPct val="110000"/>
              </a:lnSpc>
            </a:pPr>
            <a:r>
              <a:rPr lang="zh-CN" altLang="en-US" dirty="0" smtClean="0"/>
              <a:t>测试下看看图像是否成功保存</a:t>
            </a:r>
            <a:endParaRPr lang="en-US" altLang="zh-CN" dirty="0" smtClean="0"/>
          </a:p>
          <a:p>
            <a:pPr lvl="1">
              <a:lnSpc>
                <a:spcPct val="110000"/>
              </a:lnSpc>
            </a:pPr>
            <a:r>
              <a:rPr lang="zh-CN" altLang="en-US" dirty="0" smtClean="0"/>
              <a:t>注意：当在程序中使用</a:t>
            </a:r>
            <a:r>
              <a:rPr lang="zh-CN" altLang="en-US" dirty="0" smtClean="0">
                <a:solidFill>
                  <a:srgbClr val="FF0000"/>
                </a:solidFill>
              </a:rPr>
              <a:t>相对路径名</a:t>
            </a:r>
            <a:r>
              <a:rPr lang="zh-CN" altLang="en-US" dirty="0" smtClean="0"/>
              <a:t>时，</a:t>
            </a:r>
            <a:endParaRPr lang="en-US" altLang="zh-CN" dirty="0" smtClean="0"/>
          </a:p>
          <a:p>
            <a:pPr lvl="2">
              <a:lnSpc>
                <a:spcPct val="110000"/>
              </a:lnSpc>
            </a:pPr>
            <a:r>
              <a:rPr lang="zh-CN" altLang="en-US" dirty="0" smtClean="0"/>
              <a:t>如果通过</a:t>
            </a:r>
            <a:r>
              <a:rPr lang="en-US" altLang="zh-CN" dirty="0" smtClean="0">
                <a:solidFill>
                  <a:srgbClr val="0070C0"/>
                </a:solidFill>
              </a:rPr>
              <a:t>VS</a:t>
            </a:r>
            <a:r>
              <a:rPr lang="zh-CN" altLang="en-US" dirty="0" smtClean="0"/>
              <a:t>运行，</a:t>
            </a:r>
            <a:r>
              <a:rPr lang="zh-CN" altLang="en-US" dirty="0" smtClean="0">
                <a:solidFill>
                  <a:srgbClr val="FF0000"/>
                </a:solidFill>
              </a:rPr>
              <a:t>当前目录</a:t>
            </a:r>
            <a:r>
              <a:rPr lang="zh-CN" altLang="en-US" dirty="0" smtClean="0"/>
              <a:t>为项目文件所在目录</a:t>
            </a:r>
            <a:endParaRPr lang="en-US" altLang="zh-CN" dirty="0" smtClean="0"/>
          </a:p>
          <a:p>
            <a:pPr lvl="2">
              <a:lnSpc>
                <a:spcPct val="110000"/>
              </a:lnSpc>
            </a:pPr>
            <a:r>
              <a:rPr lang="zh-CN" altLang="en-US" dirty="0" smtClean="0"/>
              <a:t>如果双击</a:t>
            </a:r>
            <a:r>
              <a:rPr lang="en-US" altLang="zh-CN" dirty="0" smtClean="0">
                <a:solidFill>
                  <a:srgbClr val="0070C0"/>
                </a:solidFill>
              </a:rPr>
              <a:t>exe</a:t>
            </a:r>
            <a:r>
              <a:rPr lang="zh-CN" altLang="en-US" dirty="0" smtClean="0"/>
              <a:t>运行，</a:t>
            </a:r>
            <a:r>
              <a:rPr lang="zh-CN" altLang="en-US" dirty="0" smtClean="0">
                <a:solidFill>
                  <a:srgbClr val="FF0000"/>
                </a:solidFill>
              </a:rPr>
              <a:t>当前目录</a:t>
            </a:r>
            <a:r>
              <a:rPr lang="zh-CN" altLang="en-US" dirty="0" smtClean="0"/>
              <a:t>为</a:t>
            </a:r>
            <a:r>
              <a:rPr lang="en-US" altLang="zh-CN" dirty="0" smtClean="0">
                <a:solidFill>
                  <a:srgbClr val="0070C0"/>
                </a:solidFill>
              </a:rPr>
              <a:t>exe</a:t>
            </a:r>
            <a:r>
              <a:rPr lang="zh-CN" altLang="en-US" dirty="0" smtClean="0"/>
              <a:t>所在目录</a:t>
            </a:r>
            <a:endParaRPr lang="en-US" altLang="zh-CN" dirty="0" smtClean="0"/>
          </a:p>
        </p:txBody>
      </p:sp>
      <p:sp>
        <p:nvSpPr>
          <p:cNvPr id="3" name="标题 2"/>
          <p:cNvSpPr>
            <a:spLocks noGrp="1"/>
          </p:cNvSpPr>
          <p:nvPr>
            <p:ph type="title"/>
          </p:nvPr>
        </p:nvSpPr>
        <p:spPr/>
        <p:txBody>
          <a:bodyPr/>
          <a:lstStyle/>
          <a:p>
            <a:r>
              <a:rPr lang="en-US" altLang="zh-CN" dirty="0" smtClean="0"/>
              <a:t>4 </a:t>
            </a:r>
            <a:r>
              <a:rPr lang="zh-CN" altLang="en-US" dirty="0" smtClean="0"/>
              <a:t>读取、显示和存储图像</a:t>
            </a:r>
            <a:endParaRPr lang="zh-CN" altLang="en-US" dirty="0"/>
          </a:p>
        </p:txBody>
      </p:sp>
      <p:sp>
        <p:nvSpPr>
          <p:cNvPr id="5" name="圆角矩形标注 4"/>
          <p:cNvSpPr/>
          <p:nvPr/>
        </p:nvSpPr>
        <p:spPr>
          <a:xfrm>
            <a:off x="2195736" y="3068960"/>
            <a:ext cx="1584175" cy="360040"/>
          </a:xfrm>
          <a:prstGeom prst="wedgeRoundRectCallout">
            <a:avLst>
              <a:gd name="adj1" fmla="val 57005"/>
              <a:gd name="adj2" fmla="val -1267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文件路径名</a:t>
            </a:r>
            <a:endParaRPr lang="zh-CN" altLang="en-US" dirty="0"/>
          </a:p>
        </p:txBody>
      </p:sp>
      <p:sp>
        <p:nvSpPr>
          <p:cNvPr id="6" name="圆角矩形标注 5"/>
          <p:cNvSpPr/>
          <p:nvPr/>
        </p:nvSpPr>
        <p:spPr>
          <a:xfrm>
            <a:off x="5194719" y="3068960"/>
            <a:ext cx="1393505" cy="360040"/>
          </a:xfrm>
          <a:prstGeom prst="wedgeRoundRectCallout">
            <a:avLst>
              <a:gd name="adj1" fmla="val -38448"/>
              <a:gd name="adj2" fmla="val -1232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图像对象</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21</a:t>
            </a:fld>
            <a:endParaRPr lang="zh-CN" altLang="en-US"/>
          </a:p>
        </p:txBody>
      </p:sp>
    </p:spTree>
    <p:extLst>
      <p:ext uri="{BB962C8B-B14F-4D97-AF65-F5344CB8AC3E}">
        <p14:creationId xmlns:p14="http://schemas.microsoft.com/office/powerpoint/2010/main" val="426161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1000"/>
                                        <p:tgtEl>
                                          <p:spTgt spid="2">
                                            <p:txEl>
                                              <p:pRg st="5" end="5"/>
                                            </p:txEl>
                                          </p:spTgt>
                                        </p:tgtEl>
                                      </p:cBhvr>
                                    </p:animEffect>
                                    <p:anim calcmode="lin" valueType="num">
                                      <p:cBhvr>
                                        <p:cTn id="3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fade">
                                      <p:cBhvr>
                                        <p:cTn id="42" dur="1000"/>
                                        <p:tgtEl>
                                          <p:spTgt spid="2">
                                            <p:txEl>
                                              <p:pRg st="6" end="6"/>
                                            </p:txEl>
                                          </p:spTgt>
                                        </p:tgtEl>
                                      </p:cBhvr>
                                    </p:animEffect>
                                    <p:anim calcmode="lin" valueType="num">
                                      <p:cBhvr>
                                        <p:cTn id="43"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Effect transition="in" filter="fade">
                                      <p:cBhvr>
                                        <p:cTn id="49" dur="1000"/>
                                        <p:tgtEl>
                                          <p:spTgt spid="2">
                                            <p:txEl>
                                              <p:pRg st="7" end="7"/>
                                            </p:txEl>
                                          </p:spTgt>
                                        </p:tgtEl>
                                      </p:cBhvr>
                                    </p:animEffect>
                                    <p:anim calcmode="lin" valueType="num">
                                      <p:cBhvr>
                                        <p:cTn id="50"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
                                            <p:txEl>
                                              <p:pRg st="8" end="8"/>
                                            </p:txEl>
                                          </p:spTgt>
                                        </p:tgtEl>
                                        <p:attrNameLst>
                                          <p:attrName>style.visibility</p:attrName>
                                        </p:attrNameLst>
                                      </p:cBhvr>
                                      <p:to>
                                        <p:strVal val="visible"/>
                                      </p:to>
                                    </p:set>
                                    <p:animEffect transition="in" filter="fade">
                                      <p:cBhvr>
                                        <p:cTn id="56" dur="1000"/>
                                        <p:tgtEl>
                                          <p:spTgt spid="2">
                                            <p:txEl>
                                              <p:pRg st="8" end="8"/>
                                            </p:txEl>
                                          </p:spTgt>
                                        </p:tgtEl>
                                      </p:cBhvr>
                                    </p:animEffect>
                                    <p:anim calcmode="lin" valueType="num">
                                      <p:cBhvr>
                                        <p:cTn id="57"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
                                            <p:txEl>
                                              <p:pRg st="9" end="9"/>
                                            </p:txEl>
                                          </p:spTgt>
                                        </p:tgtEl>
                                        <p:attrNameLst>
                                          <p:attrName>style.visibility</p:attrName>
                                        </p:attrNameLst>
                                      </p:cBhvr>
                                      <p:to>
                                        <p:strVal val="visible"/>
                                      </p:to>
                                    </p:set>
                                    <p:animEffect transition="in" filter="fade">
                                      <p:cBhvr>
                                        <p:cTn id="63" dur="1000"/>
                                        <p:tgtEl>
                                          <p:spTgt spid="2">
                                            <p:txEl>
                                              <p:pRg st="9" end="9"/>
                                            </p:txEl>
                                          </p:spTgt>
                                        </p:tgtEl>
                                      </p:cBhvr>
                                    </p:animEffect>
                                    <p:anim calcmode="lin" valueType="num">
                                      <p:cBhvr>
                                        <p:cTn id="64"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smtClean="0">
                <a:solidFill>
                  <a:srgbClr val="FF0000"/>
                </a:solidFill>
              </a:rPr>
              <a:t>实现原理</a:t>
            </a:r>
            <a:r>
              <a:rPr lang="zh-CN" altLang="en-US" dirty="0" smtClean="0"/>
              <a:t>：</a:t>
            </a:r>
            <a:endParaRPr lang="en-US" altLang="zh-CN" dirty="0" smtClean="0"/>
          </a:p>
          <a:p>
            <a:pPr lvl="1">
              <a:lnSpc>
                <a:spcPct val="150000"/>
              </a:lnSpc>
            </a:pPr>
            <a:r>
              <a:rPr lang="zh-CN" altLang="en-US" dirty="0" smtClean="0"/>
              <a:t>在</a:t>
            </a:r>
            <a:r>
              <a:rPr lang="en-US" altLang="zh-CN" dirty="0" err="1" smtClean="0">
                <a:solidFill>
                  <a:srgbClr val="0070C0"/>
                </a:solidFill>
              </a:rPr>
              <a:t>OpenCV</a:t>
            </a:r>
            <a:r>
              <a:rPr lang="zh-CN" altLang="en-US" dirty="0" smtClean="0"/>
              <a:t>的</a:t>
            </a:r>
            <a:r>
              <a:rPr lang="en-US" altLang="zh-CN" dirty="0" smtClean="0">
                <a:solidFill>
                  <a:srgbClr val="0070C0"/>
                </a:solidFill>
              </a:rPr>
              <a:t>C++ API</a:t>
            </a:r>
            <a:r>
              <a:rPr lang="zh-CN" altLang="en-US" dirty="0" smtClean="0"/>
              <a:t>中，所有类和函数都在命名空间</a:t>
            </a:r>
            <a:r>
              <a:rPr lang="en-US" altLang="zh-CN" dirty="0" smtClean="0">
                <a:solidFill>
                  <a:srgbClr val="0070C0"/>
                </a:solidFill>
              </a:rPr>
              <a:t>cv</a:t>
            </a:r>
            <a:r>
              <a:rPr lang="zh-CN" altLang="en-US" dirty="0" smtClean="0"/>
              <a:t>内定义。我们有两种方法可以访问它们：</a:t>
            </a:r>
            <a:endParaRPr lang="en-US" altLang="zh-CN" dirty="0" smtClean="0"/>
          </a:p>
          <a:p>
            <a:pPr lvl="2">
              <a:lnSpc>
                <a:spcPct val="150000"/>
              </a:lnSpc>
            </a:pPr>
            <a:r>
              <a:rPr lang="zh-CN" altLang="en-US" dirty="0"/>
              <a:t>第一</a:t>
            </a:r>
            <a:r>
              <a:rPr lang="zh-CN" altLang="en-US" dirty="0" smtClean="0"/>
              <a:t>种方法是在定义</a:t>
            </a:r>
            <a:r>
              <a:rPr lang="en-US" altLang="zh-CN" dirty="0" smtClean="0"/>
              <a:t>main</a:t>
            </a:r>
            <a:r>
              <a:rPr lang="zh-CN" altLang="en-US" dirty="0" smtClean="0"/>
              <a:t>函数前使用如下声明：</a:t>
            </a:r>
            <a:endParaRPr lang="en-US" altLang="zh-CN" dirty="0" smtClean="0"/>
          </a:p>
          <a:p>
            <a:pPr marL="630936" lvl="2" indent="0">
              <a:lnSpc>
                <a:spcPct val="150000"/>
              </a:lnSpc>
              <a:buNone/>
            </a:pPr>
            <a:r>
              <a:rPr lang="en-US" altLang="zh-CN" dirty="0" smtClean="0"/>
              <a:t>   </a:t>
            </a:r>
            <a:r>
              <a:rPr lang="en-US" altLang="zh-CN" dirty="0" smtClean="0">
                <a:solidFill>
                  <a:srgbClr val="FF0000"/>
                </a:solidFill>
              </a:rPr>
              <a:t>using namespace cv;</a:t>
            </a:r>
            <a:endParaRPr lang="en-US" altLang="zh-CN" dirty="0">
              <a:solidFill>
                <a:srgbClr val="FF0000"/>
              </a:solidFill>
            </a:endParaRPr>
          </a:p>
          <a:p>
            <a:pPr lvl="2">
              <a:lnSpc>
                <a:spcPct val="150000"/>
              </a:lnSpc>
            </a:pPr>
            <a:r>
              <a:rPr lang="zh-CN" altLang="en-US" dirty="0" smtClean="0"/>
              <a:t>第二种方法是使用命名空间规范给所有</a:t>
            </a:r>
            <a:r>
              <a:rPr lang="en-US" altLang="zh-CN" dirty="0" err="1" smtClean="0">
                <a:solidFill>
                  <a:srgbClr val="0070C0"/>
                </a:solidFill>
              </a:rPr>
              <a:t>OpenCV</a:t>
            </a:r>
            <a:r>
              <a:rPr lang="zh-CN" altLang="en-US" dirty="0" smtClean="0"/>
              <a:t>的类和函数加上前缀</a:t>
            </a:r>
            <a:r>
              <a:rPr lang="en-US" altLang="zh-CN" dirty="0" smtClean="0">
                <a:solidFill>
                  <a:srgbClr val="0070C0"/>
                </a:solidFill>
              </a:rPr>
              <a:t>cv::</a:t>
            </a:r>
            <a:r>
              <a:rPr lang="zh-CN" altLang="en-US" dirty="0" smtClean="0"/>
              <a:t>，使用前缀可让</a:t>
            </a:r>
            <a:r>
              <a:rPr lang="en-US" altLang="zh-CN" dirty="0" err="1" smtClean="0">
                <a:solidFill>
                  <a:srgbClr val="0070C0"/>
                </a:solidFill>
              </a:rPr>
              <a:t>OpenCV</a:t>
            </a:r>
            <a:r>
              <a:rPr lang="zh-CN" altLang="en-US" dirty="0" smtClean="0"/>
              <a:t>的类和函数更容易识别。</a:t>
            </a:r>
            <a:endParaRPr lang="en-US" altLang="zh-CN" dirty="0" smtClean="0"/>
          </a:p>
        </p:txBody>
      </p:sp>
      <p:sp>
        <p:nvSpPr>
          <p:cNvPr id="3" name="标题 2"/>
          <p:cNvSpPr>
            <a:spLocks noGrp="1"/>
          </p:cNvSpPr>
          <p:nvPr>
            <p:ph type="title"/>
          </p:nvPr>
        </p:nvSpPr>
        <p:spPr/>
        <p:txBody>
          <a:bodyPr/>
          <a:lstStyle/>
          <a:p>
            <a:r>
              <a:rPr lang="en-US" altLang="zh-CN" dirty="0" smtClean="0"/>
              <a:t>4 </a:t>
            </a:r>
            <a:r>
              <a:rPr lang="zh-CN" altLang="en-US" dirty="0" smtClean="0"/>
              <a:t>读取、显示和存储图像</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22</a:t>
            </a:fld>
            <a:endParaRPr lang="zh-CN" altLang="en-US"/>
          </a:p>
        </p:txBody>
      </p:sp>
    </p:spTree>
    <p:extLst>
      <p:ext uri="{BB962C8B-B14F-4D97-AF65-F5344CB8AC3E}">
        <p14:creationId xmlns:p14="http://schemas.microsoft.com/office/powerpoint/2010/main" val="419435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1000"/>
                                        <p:tgtEl>
                                          <p:spTgt spid="2">
                                            <p:txEl>
                                              <p:pRg st="3" end="3"/>
                                            </p:txEl>
                                          </p:spTgt>
                                        </p:tgtEl>
                                      </p:cBhvr>
                                    </p:animEffect>
                                    <p:anim calcmode="lin" valueType="num">
                                      <p:cBhvr>
                                        <p:cTn id="2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1000"/>
                                        <p:tgtEl>
                                          <p:spTgt spid="2">
                                            <p:txEl>
                                              <p:pRg st="4" end="4"/>
                                            </p:txEl>
                                          </p:spTgt>
                                        </p:tgtEl>
                                      </p:cBhvr>
                                    </p:animEffect>
                                    <p:anim calcmode="lin" valueType="num">
                                      <p:cBhvr>
                                        <p:cTn id="27"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25000"/>
              </a:lnSpc>
            </a:pPr>
            <a:r>
              <a:rPr lang="zh-CN" altLang="en-US" dirty="0" smtClean="0">
                <a:solidFill>
                  <a:srgbClr val="FF0000"/>
                </a:solidFill>
              </a:rPr>
              <a:t>实现原理</a:t>
            </a:r>
            <a:r>
              <a:rPr lang="zh-CN" altLang="en-US" dirty="0" smtClean="0"/>
              <a:t>：</a:t>
            </a:r>
            <a:endParaRPr lang="en-US" altLang="zh-CN" dirty="0" smtClean="0"/>
          </a:p>
          <a:p>
            <a:pPr lvl="1">
              <a:lnSpc>
                <a:spcPct val="125000"/>
              </a:lnSpc>
            </a:pPr>
            <a:r>
              <a:rPr lang="zh-CN" altLang="en-US" dirty="0" smtClean="0"/>
              <a:t>在使用</a:t>
            </a:r>
            <a:r>
              <a:rPr lang="en-US" altLang="zh-CN" dirty="0" err="1" smtClean="0">
                <a:solidFill>
                  <a:srgbClr val="0070C0"/>
                </a:solidFill>
              </a:rPr>
              <a:t>imread</a:t>
            </a:r>
            <a:r>
              <a:rPr lang="zh-CN" altLang="en-US" dirty="0" smtClean="0"/>
              <a:t>函数装载图像时，可以通过设置选项把它转为</a:t>
            </a:r>
            <a:r>
              <a:rPr lang="zh-CN" altLang="en-US" dirty="0" smtClean="0">
                <a:solidFill>
                  <a:srgbClr val="FF0000"/>
                </a:solidFill>
              </a:rPr>
              <a:t>灰度图像</a:t>
            </a:r>
            <a:r>
              <a:rPr lang="zh-CN" altLang="en-US" dirty="0" smtClean="0"/>
              <a:t>，有些</a:t>
            </a:r>
            <a:r>
              <a:rPr lang="zh-CN" altLang="en-US" dirty="0" smtClean="0">
                <a:solidFill>
                  <a:srgbClr val="FF0000"/>
                </a:solidFill>
              </a:rPr>
              <a:t>计算机视觉算法</a:t>
            </a:r>
            <a:r>
              <a:rPr lang="zh-CN" altLang="en-US" dirty="0" smtClean="0"/>
              <a:t>是必须使用</a:t>
            </a:r>
            <a:r>
              <a:rPr lang="zh-CN" altLang="en-US" dirty="0" smtClean="0">
                <a:solidFill>
                  <a:srgbClr val="FF0000"/>
                </a:solidFill>
              </a:rPr>
              <a:t>灰度图像</a:t>
            </a:r>
            <a:r>
              <a:rPr lang="zh-CN" altLang="en-US" dirty="0" smtClean="0"/>
              <a:t>的</a:t>
            </a:r>
            <a:endParaRPr lang="en-US" altLang="zh-CN" dirty="0" smtClean="0"/>
          </a:p>
          <a:p>
            <a:pPr marL="393192" lvl="1" indent="0">
              <a:lnSpc>
                <a:spcPct val="125000"/>
              </a:lnSpc>
              <a:buNone/>
            </a:pPr>
            <a:r>
              <a:rPr lang="en-US" altLang="zh-CN" dirty="0"/>
              <a:t>   </a:t>
            </a:r>
            <a:r>
              <a:rPr lang="en-US" altLang="zh-CN" dirty="0">
                <a:solidFill>
                  <a:srgbClr val="0070C0"/>
                </a:solidFill>
              </a:rPr>
              <a:t>image = cv::</a:t>
            </a:r>
            <a:r>
              <a:rPr lang="en-US" altLang="zh-CN" dirty="0" err="1">
                <a:solidFill>
                  <a:srgbClr val="0070C0"/>
                </a:solidFill>
              </a:rPr>
              <a:t>imread</a:t>
            </a:r>
            <a:r>
              <a:rPr lang="en-US" altLang="zh-CN" dirty="0">
                <a:solidFill>
                  <a:srgbClr val="0070C0"/>
                </a:solidFill>
              </a:rPr>
              <a:t>("puppy.jpg", </a:t>
            </a:r>
            <a:r>
              <a:rPr lang="en-US" altLang="zh-CN" dirty="0" smtClean="0">
                <a:solidFill>
                  <a:srgbClr val="0070C0"/>
                </a:solidFill>
              </a:rPr>
              <a:t>                        </a:t>
            </a:r>
          </a:p>
          <a:p>
            <a:pPr marL="393192" lvl="1" indent="0">
              <a:lnSpc>
                <a:spcPct val="125000"/>
              </a:lnSpc>
              <a:buNone/>
            </a:pPr>
            <a:r>
              <a:rPr lang="en-US" altLang="zh-CN" dirty="0">
                <a:solidFill>
                  <a:srgbClr val="0070C0"/>
                </a:solidFill>
              </a:rPr>
              <a:t> </a:t>
            </a:r>
            <a:r>
              <a:rPr lang="en-US" altLang="zh-CN" dirty="0" smtClean="0">
                <a:solidFill>
                  <a:srgbClr val="0070C0"/>
                </a:solidFill>
              </a:rPr>
              <a:t>                                 </a:t>
            </a:r>
            <a:r>
              <a:rPr lang="en-US" altLang="zh-CN" dirty="0" smtClean="0">
                <a:solidFill>
                  <a:srgbClr val="FF0000"/>
                </a:solidFill>
              </a:rPr>
              <a:t>CV_LOAD_IMAGE_GRAYSCALE</a:t>
            </a:r>
            <a:r>
              <a:rPr lang="en-US" altLang="zh-CN" dirty="0" smtClean="0">
                <a:solidFill>
                  <a:srgbClr val="0070C0"/>
                </a:solidFill>
              </a:rPr>
              <a:t>);</a:t>
            </a:r>
          </a:p>
          <a:p>
            <a:pPr marL="393192" lvl="1" indent="0">
              <a:lnSpc>
                <a:spcPct val="125000"/>
              </a:lnSpc>
              <a:buNone/>
            </a:pPr>
            <a:r>
              <a:rPr lang="en-US" altLang="zh-CN" dirty="0">
                <a:solidFill>
                  <a:srgbClr val="0070C0"/>
                </a:solidFill>
              </a:rPr>
              <a:t> </a:t>
            </a:r>
            <a:r>
              <a:rPr lang="en-US" altLang="zh-CN" dirty="0" smtClean="0">
                <a:solidFill>
                  <a:srgbClr val="0070C0"/>
                </a:solidFill>
              </a:rPr>
              <a:t>  </a:t>
            </a:r>
            <a:r>
              <a:rPr lang="zh-CN" altLang="en-US" dirty="0" smtClean="0"/>
              <a:t>这样生成的图像由无符号字节</a:t>
            </a:r>
            <a:r>
              <a:rPr lang="en-US" altLang="zh-CN" dirty="0" smtClean="0"/>
              <a:t>(</a:t>
            </a:r>
            <a:r>
              <a:rPr lang="en-US" altLang="zh-CN" dirty="0" smtClean="0">
                <a:solidFill>
                  <a:srgbClr val="0070C0"/>
                </a:solidFill>
              </a:rPr>
              <a:t>C++</a:t>
            </a:r>
            <a:r>
              <a:rPr lang="zh-CN" altLang="en-US" dirty="0" smtClean="0"/>
              <a:t>中为</a:t>
            </a:r>
            <a:r>
              <a:rPr lang="en-US" altLang="zh-CN" dirty="0" smtClean="0">
                <a:solidFill>
                  <a:srgbClr val="0070C0"/>
                </a:solidFill>
              </a:rPr>
              <a:t>unsigned char</a:t>
            </a:r>
            <a:r>
              <a:rPr lang="en-US" altLang="zh-CN" dirty="0" smtClean="0"/>
              <a:t>)</a:t>
            </a:r>
            <a:r>
              <a:rPr lang="zh-CN" altLang="en-US" dirty="0" smtClean="0"/>
              <a:t>构成，</a:t>
            </a:r>
            <a:r>
              <a:rPr lang="en-US" altLang="zh-CN" dirty="0" err="1" smtClean="0">
                <a:solidFill>
                  <a:srgbClr val="0070C0"/>
                </a:solidFill>
              </a:rPr>
              <a:t>OpenCV</a:t>
            </a:r>
            <a:r>
              <a:rPr lang="zh-CN" altLang="en-US" dirty="0" smtClean="0"/>
              <a:t>中用定义的常量</a:t>
            </a:r>
            <a:r>
              <a:rPr lang="en-US" altLang="zh-CN" dirty="0" smtClean="0">
                <a:solidFill>
                  <a:srgbClr val="FF0000"/>
                </a:solidFill>
              </a:rPr>
              <a:t>CV_8U</a:t>
            </a:r>
            <a:r>
              <a:rPr lang="zh-CN" altLang="en-US" dirty="0" smtClean="0"/>
              <a:t>表示。</a:t>
            </a:r>
            <a:endParaRPr lang="en-US" altLang="zh-CN" dirty="0" smtClean="0"/>
          </a:p>
          <a:p>
            <a:pPr lvl="1">
              <a:lnSpc>
                <a:spcPct val="125000"/>
              </a:lnSpc>
            </a:pPr>
            <a:r>
              <a:rPr lang="en-US" altLang="zh-CN" dirty="0" smtClean="0"/>
              <a:t>Have a try!</a:t>
            </a:r>
          </a:p>
        </p:txBody>
      </p:sp>
      <p:sp>
        <p:nvSpPr>
          <p:cNvPr id="3" name="标题 2"/>
          <p:cNvSpPr>
            <a:spLocks noGrp="1"/>
          </p:cNvSpPr>
          <p:nvPr>
            <p:ph type="title"/>
          </p:nvPr>
        </p:nvSpPr>
        <p:spPr/>
        <p:txBody>
          <a:bodyPr/>
          <a:lstStyle/>
          <a:p>
            <a:r>
              <a:rPr lang="en-US" altLang="zh-CN" dirty="0" smtClean="0"/>
              <a:t>4 </a:t>
            </a:r>
            <a:r>
              <a:rPr lang="zh-CN" altLang="en-US" dirty="0" smtClean="0"/>
              <a:t>读取、显示和存储图像</a:t>
            </a:r>
            <a:endParaRPr lang="zh-CN" alt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8144" y="4869160"/>
            <a:ext cx="2428329" cy="1909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23</a:t>
            </a:fld>
            <a:endParaRPr lang="zh-CN" altLang="en-US"/>
          </a:p>
        </p:txBody>
      </p:sp>
    </p:spTree>
    <p:extLst>
      <p:ext uri="{BB962C8B-B14F-4D97-AF65-F5344CB8AC3E}">
        <p14:creationId xmlns:p14="http://schemas.microsoft.com/office/powerpoint/2010/main" val="111084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1000"/>
                                        <p:tgtEl>
                                          <p:spTgt spid="2">
                                            <p:txEl>
                                              <p:pRg st="3" end="3"/>
                                            </p:txEl>
                                          </p:spTgt>
                                        </p:tgtEl>
                                      </p:cBhvr>
                                    </p:animEffect>
                                    <p:anim calcmode="lin" valueType="num">
                                      <p:cBhvr>
                                        <p:cTn id="2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1000"/>
                                        <p:tgtEl>
                                          <p:spTgt spid="2">
                                            <p:txEl>
                                              <p:pRg st="4" end="4"/>
                                            </p:txEl>
                                          </p:spTgt>
                                        </p:tgtEl>
                                      </p:cBhvr>
                                    </p:animEffect>
                                    <p:anim calcmode="lin" valueType="num">
                                      <p:cBhvr>
                                        <p:cTn id="27"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animEffect transition="in" filter="fade">
                                      <p:cBhvr>
                                        <p:cTn id="33" dur="1000"/>
                                        <p:tgtEl>
                                          <p:spTgt spid="2">
                                            <p:txEl>
                                              <p:pRg st="5" end="5"/>
                                            </p:txEl>
                                          </p:spTgt>
                                        </p:tgtEl>
                                      </p:cBhvr>
                                    </p:animEffect>
                                    <p:anim calcmode="lin" valueType="num">
                                      <p:cBhvr>
                                        <p:cTn id="34"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6146"/>
                                        </p:tgtEl>
                                        <p:attrNameLst>
                                          <p:attrName>style.visibility</p:attrName>
                                        </p:attrNameLst>
                                      </p:cBhvr>
                                      <p:to>
                                        <p:strVal val="visible"/>
                                      </p:to>
                                    </p:set>
                                    <p:animEffect transition="in" filter="fade">
                                      <p:cBhvr>
                                        <p:cTn id="40" dur="1000"/>
                                        <p:tgtEl>
                                          <p:spTgt spid="6146"/>
                                        </p:tgtEl>
                                      </p:cBhvr>
                                    </p:animEffect>
                                    <p:anim calcmode="lin" valueType="num">
                                      <p:cBhvr>
                                        <p:cTn id="41" dur="1000" fill="hold"/>
                                        <p:tgtEl>
                                          <p:spTgt spid="6146"/>
                                        </p:tgtEl>
                                        <p:attrNameLst>
                                          <p:attrName>ppt_x</p:attrName>
                                        </p:attrNameLst>
                                      </p:cBhvr>
                                      <p:tavLst>
                                        <p:tav tm="0">
                                          <p:val>
                                            <p:strVal val="#ppt_x"/>
                                          </p:val>
                                        </p:tav>
                                        <p:tav tm="100000">
                                          <p:val>
                                            <p:strVal val="#ppt_x"/>
                                          </p:val>
                                        </p:tav>
                                      </p:tavLst>
                                    </p:anim>
                                    <p:anim calcmode="lin" valueType="num">
                                      <p:cBhvr>
                                        <p:cTn id="42"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25000"/>
              </a:lnSpc>
            </a:pPr>
            <a:r>
              <a:rPr lang="zh-CN" altLang="en-US" dirty="0" smtClean="0">
                <a:solidFill>
                  <a:srgbClr val="FF0000"/>
                </a:solidFill>
              </a:rPr>
              <a:t>实现原理</a:t>
            </a:r>
            <a:r>
              <a:rPr lang="zh-CN" altLang="en-US" dirty="0" smtClean="0"/>
              <a:t>：</a:t>
            </a:r>
            <a:endParaRPr lang="en-US" altLang="zh-CN" dirty="0" smtClean="0"/>
          </a:p>
          <a:p>
            <a:pPr lvl="1">
              <a:lnSpc>
                <a:spcPct val="125000"/>
              </a:lnSpc>
            </a:pPr>
            <a:r>
              <a:rPr lang="zh-CN" altLang="en-US" dirty="0" smtClean="0"/>
              <a:t>对于</a:t>
            </a:r>
            <a:r>
              <a:rPr lang="zh-CN" altLang="en-US" dirty="0" smtClean="0">
                <a:solidFill>
                  <a:srgbClr val="FF0000"/>
                </a:solidFill>
              </a:rPr>
              <a:t>灰度图像</a:t>
            </a:r>
            <a:r>
              <a:rPr lang="zh-CN" altLang="en-US" dirty="0" smtClean="0"/>
              <a:t>，有时仍需要在读入时把它转换成</a:t>
            </a:r>
            <a:r>
              <a:rPr lang="zh-CN" altLang="en-US" dirty="0" smtClean="0">
                <a:solidFill>
                  <a:srgbClr val="FF0000"/>
                </a:solidFill>
              </a:rPr>
              <a:t>三通道彩色图像</a:t>
            </a:r>
            <a:r>
              <a:rPr lang="zh-CN" altLang="en-US" dirty="0" smtClean="0"/>
              <a:t>：</a:t>
            </a:r>
            <a:endParaRPr lang="en-US" altLang="zh-CN" dirty="0" smtClean="0"/>
          </a:p>
          <a:p>
            <a:pPr marL="393192" lvl="1" indent="0">
              <a:lnSpc>
                <a:spcPct val="125000"/>
              </a:lnSpc>
              <a:buNone/>
            </a:pPr>
            <a:r>
              <a:rPr lang="en-US" altLang="zh-CN" dirty="0" smtClean="0"/>
              <a:t>   </a:t>
            </a:r>
            <a:r>
              <a:rPr lang="en-US" altLang="zh-CN" dirty="0">
                <a:solidFill>
                  <a:srgbClr val="0070C0"/>
                </a:solidFill>
              </a:rPr>
              <a:t>image = cv::</a:t>
            </a:r>
            <a:r>
              <a:rPr lang="en-US" altLang="zh-CN" dirty="0" err="1">
                <a:solidFill>
                  <a:srgbClr val="0070C0"/>
                </a:solidFill>
              </a:rPr>
              <a:t>imread</a:t>
            </a:r>
            <a:r>
              <a:rPr lang="en-US" altLang="zh-CN" dirty="0">
                <a:solidFill>
                  <a:srgbClr val="0070C0"/>
                </a:solidFill>
              </a:rPr>
              <a:t>("puppy.jpg", </a:t>
            </a:r>
            <a:r>
              <a:rPr lang="en-US" altLang="zh-CN" dirty="0" smtClean="0">
                <a:solidFill>
                  <a:srgbClr val="0070C0"/>
                </a:solidFill>
              </a:rPr>
              <a:t>		  </a:t>
            </a:r>
          </a:p>
          <a:p>
            <a:pPr marL="393192" lvl="1" indent="0">
              <a:lnSpc>
                <a:spcPct val="125000"/>
              </a:lnSpc>
              <a:buNone/>
            </a:pPr>
            <a:r>
              <a:rPr lang="en-US" altLang="zh-CN" dirty="0">
                <a:solidFill>
                  <a:srgbClr val="0070C0"/>
                </a:solidFill>
              </a:rPr>
              <a:t> </a:t>
            </a:r>
            <a:r>
              <a:rPr lang="en-US" altLang="zh-CN" dirty="0" smtClean="0">
                <a:solidFill>
                  <a:srgbClr val="0070C0"/>
                </a:solidFill>
              </a:rPr>
              <a:t>                                  </a:t>
            </a:r>
            <a:r>
              <a:rPr lang="en-US" altLang="zh-CN" dirty="0" smtClean="0">
                <a:solidFill>
                  <a:srgbClr val="FF0000"/>
                </a:solidFill>
              </a:rPr>
              <a:t>CV_LOAD_IMAGE_COLOR</a:t>
            </a:r>
            <a:r>
              <a:rPr lang="en-US" altLang="zh-CN" dirty="0">
                <a:solidFill>
                  <a:srgbClr val="0070C0"/>
                </a:solidFill>
              </a:rPr>
              <a:t>); </a:t>
            </a:r>
            <a:endParaRPr lang="en-US" altLang="zh-CN" dirty="0" smtClean="0">
              <a:solidFill>
                <a:srgbClr val="0070C0"/>
              </a:solidFill>
            </a:endParaRPr>
          </a:p>
          <a:p>
            <a:pPr marL="393192" lvl="1" indent="0">
              <a:lnSpc>
                <a:spcPct val="125000"/>
              </a:lnSpc>
              <a:buNone/>
            </a:pPr>
            <a:r>
              <a:rPr lang="en-US" altLang="zh-CN" dirty="0"/>
              <a:t> </a:t>
            </a:r>
            <a:r>
              <a:rPr lang="en-US" altLang="zh-CN" dirty="0" smtClean="0"/>
              <a:t>  </a:t>
            </a:r>
            <a:r>
              <a:rPr lang="zh-CN" altLang="en-US" dirty="0" smtClean="0"/>
              <a:t>此情况为</a:t>
            </a:r>
            <a:r>
              <a:rPr lang="zh-CN" altLang="en-US" dirty="0" smtClean="0">
                <a:solidFill>
                  <a:srgbClr val="FF0000"/>
                </a:solidFill>
              </a:rPr>
              <a:t>默认情况</a:t>
            </a:r>
            <a:endParaRPr lang="en-US" altLang="zh-CN" dirty="0" smtClean="0">
              <a:solidFill>
                <a:srgbClr val="FF0000"/>
              </a:solidFill>
            </a:endParaRPr>
          </a:p>
          <a:p>
            <a:pPr lvl="1">
              <a:lnSpc>
                <a:spcPct val="125000"/>
              </a:lnSpc>
            </a:pPr>
            <a:r>
              <a:rPr lang="zh-CN" altLang="en-US" dirty="0" smtClean="0"/>
              <a:t>这样创建的图像中每个像素有</a:t>
            </a:r>
            <a:r>
              <a:rPr lang="en-US" altLang="zh-CN" dirty="0" smtClean="0"/>
              <a:t>3</a:t>
            </a:r>
            <a:r>
              <a:rPr lang="zh-CN" altLang="en-US" dirty="0" smtClean="0"/>
              <a:t>字节，</a:t>
            </a:r>
            <a:r>
              <a:rPr lang="en-US" altLang="zh-CN" dirty="0" err="1" smtClean="0">
                <a:solidFill>
                  <a:srgbClr val="0070C0"/>
                </a:solidFill>
              </a:rPr>
              <a:t>OpenCV</a:t>
            </a:r>
            <a:r>
              <a:rPr lang="zh-CN" altLang="en-US" dirty="0" smtClean="0"/>
              <a:t>中用</a:t>
            </a:r>
            <a:r>
              <a:rPr lang="en-US" altLang="zh-CN" dirty="0" smtClean="0">
                <a:solidFill>
                  <a:srgbClr val="FF0000"/>
                </a:solidFill>
              </a:rPr>
              <a:t>CV_8UC3</a:t>
            </a:r>
            <a:r>
              <a:rPr lang="zh-CN" altLang="en-US" dirty="0" smtClean="0"/>
              <a:t>表示。</a:t>
            </a:r>
            <a:endParaRPr lang="en-US" altLang="zh-CN" dirty="0" smtClean="0"/>
          </a:p>
          <a:p>
            <a:pPr lvl="1">
              <a:lnSpc>
                <a:spcPct val="125000"/>
              </a:lnSpc>
            </a:pPr>
            <a:r>
              <a:rPr lang="zh-CN" altLang="en-US" dirty="0" smtClean="0"/>
              <a:t>如果输入的图像文件是</a:t>
            </a:r>
            <a:r>
              <a:rPr lang="zh-CN" altLang="en-US" dirty="0" smtClean="0">
                <a:solidFill>
                  <a:srgbClr val="FF0000"/>
                </a:solidFill>
              </a:rPr>
              <a:t>灰度图像</a:t>
            </a:r>
            <a:r>
              <a:rPr lang="zh-CN" altLang="en-US" dirty="0" smtClean="0"/>
              <a:t>，这</a:t>
            </a:r>
            <a:r>
              <a:rPr lang="zh-CN" altLang="en-US" dirty="0" smtClean="0">
                <a:solidFill>
                  <a:srgbClr val="FF0000"/>
                </a:solidFill>
              </a:rPr>
              <a:t>三个通道值相同</a:t>
            </a:r>
            <a:endParaRPr lang="en-US" altLang="zh-CN" dirty="0" smtClean="0">
              <a:solidFill>
                <a:srgbClr val="FF0000"/>
              </a:solidFill>
            </a:endParaRPr>
          </a:p>
        </p:txBody>
      </p:sp>
      <p:sp>
        <p:nvSpPr>
          <p:cNvPr id="3" name="标题 2"/>
          <p:cNvSpPr>
            <a:spLocks noGrp="1"/>
          </p:cNvSpPr>
          <p:nvPr>
            <p:ph type="title"/>
          </p:nvPr>
        </p:nvSpPr>
        <p:spPr/>
        <p:txBody>
          <a:bodyPr/>
          <a:lstStyle/>
          <a:p>
            <a:r>
              <a:rPr lang="en-US" altLang="zh-CN" dirty="0" smtClean="0"/>
              <a:t>4 </a:t>
            </a:r>
            <a:r>
              <a:rPr lang="zh-CN" altLang="en-US" dirty="0" smtClean="0"/>
              <a:t>读取、显示和存储图像</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24</a:t>
            </a:fld>
            <a:endParaRPr lang="zh-CN" altLang="en-US"/>
          </a:p>
        </p:txBody>
      </p:sp>
    </p:spTree>
    <p:extLst>
      <p:ext uri="{BB962C8B-B14F-4D97-AF65-F5344CB8AC3E}">
        <p14:creationId xmlns:p14="http://schemas.microsoft.com/office/powerpoint/2010/main" val="159659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1000"/>
                                        <p:tgtEl>
                                          <p:spTgt spid="2">
                                            <p:txEl>
                                              <p:pRg st="3" end="3"/>
                                            </p:txEl>
                                          </p:spTgt>
                                        </p:tgtEl>
                                      </p:cBhvr>
                                    </p:animEffect>
                                    <p:anim calcmode="lin" valueType="num">
                                      <p:cBhvr>
                                        <p:cTn id="2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1000"/>
                                        <p:tgtEl>
                                          <p:spTgt spid="2">
                                            <p:txEl>
                                              <p:pRg st="4" end="4"/>
                                            </p:txEl>
                                          </p:spTgt>
                                        </p:tgtEl>
                                      </p:cBhvr>
                                    </p:animEffect>
                                    <p:anim calcmode="lin" valueType="num">
                                      <p:cBhvr>
                                        <p:cTn id="27"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animEffect transition="in" filter="fade">
                                      <p:cBhvr>
                                        <p:cTn id="33" dur="1000"/>
                                        <p:tgtEl>
                                          <p:spTgt spid="2">
                                            <p:txEl>
                                              <p:pRg st="5" end="5"/>
                                            </p:txEl>
                                          </p:spTgt>
                                        </p:tgtEl>
                                      </p:cBhvr>
                                    </p:animEffect>
                                    <p:anim calcmode="lin" valueType="num">
                                      <p:cBhvr>
                                        <p:cTn id="34"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
                                            <p:txEl>
                                              <p:pRg st="6" end="6"/>
                                            </p:txEl>
                                          </p:spTgt>
                                        </p:tgtEl>
                                        <p:attrNameLst>
                                          <p:attrName>style.visibility</p:attrName>
                                        </p:attrNameLst>
                                      </p:cBhvr>
                                      <p:to>
                                        <p:strVal val="visible"/>
                                      </p:to>
                                    </p:set>
                                    <p:animEffect transition="in" filter="fade">
                                      <p:cBhvr>
                                        <p:cTn id="40" dur="1000"/>
                                        <p:tgtEl>
                                          <p:spTgt spid="2">
                                            <p:txEl>
                                              <p:pRg st="6" end="6"/>
                                            </p:txEl>
                                          </p:spTgt>
                                        </p:tgtEl>
                                      </p:cBhvr>
                                    </p:animEffect>
                                    <p:anim calcmode="lin" valueType="num">
                                      <p:cBhvr>
                                        <p:cTn id="41"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2"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25000"/>
              </a:lnSpc>
            </a:pPr>
            <a:r>
              <a:rPr lang="zh-CN" altLang="en-US" dirty="0" smtClean="0">
                <a:solidFill>
                  <a:srgbClr val="FF0000"/>
                </a:solidFill>
              </a:rPr>
              <a:t>实现原理</a:t>
            </a:r>
            <a:r>
              <a:rPr lang="zh-CN" altLang="en-US" dirty="0" smtClean="0"/>
              <a:t>：</a:t>
            </a:r>
            <a:endParaRPr lang="en-US" altLang="zh-CN" dirty="0" smtClean="0"/>
          </a:p>
          <a:p>
            <a:pPr lvl="1">
              <a:lnSpc>
                <a:spcPct val="125000"/>
              </a:lnSpc>
            </a:pPr>
            <a:r>
              <a:rPr lang="zh-CN" altLang="en-US" dirty="0" smtClean="0"/>
              <a:t>如果想读入图像时不改变图像的格式，则：</a:t>
            </a:r>
            <a:endParaRPr lang="en-US" altLang="zh-CN" dirty="0" smtClean="0"/>
          </a:p>
          <a:p>
            <a:pPr marL="393192" lvl="1" indent="0">
              <a:lnSpc>
                <a:spcPct val="125000"/>
              </a:lnSpc>
              <a:buNone/>
            </a:pPr>
            <a:r>
              <a:rPr lang="en-US" altLang="zh-CN" dirty="0" smtClean="0"/>
              <a:t>   </a:t>
            </a:r>
            <a:r>
              <a:rPr lang="en-US" altLang="zh-CN" dirty="0">
                <a:solidFill>
                  <a:srgbClr val="0070C0"/>
                </a:solidFill>
              </a:rPr>
              <a:t>image = cv::</a:t>
            </a:r>
            <a:r>
              <a:rPr lang="en-US" altLang="zh-CN" dirty="0" err="1">
                <a:solidFill>
                  <a:srgbClr val="0070C0"/>
                </a:solidFill>
              </a:rPr>
              <a:t>imread</a:t>
            </a:r>
            <a:r>
              <a:rPr lang="en-US" altLang="zh-CN" dirty="0">
                <a:solidFill>
                  <a:srgbClr val="0070C0"/>
                </a:solidFill>
              </a:rPr>
              <a:t>("puppy.jpg", </a:t>
            </a:r>
            <a:r>
              <a:rPr lang="en-US" altLang="zh-CN" dirty="0" smtClean="0">
                <a:solidFill>
                  <a:srgbClr val="0070C0"/>
                </a:solidFill>
              </a:rPr>
              <a:t>		  </a:t>
            </a:r>
          </a:p>
          <a:p>
            <a:pPr marL="393192" lvl="1" indent="0">
              <a:lnSpc>
                <a:spcPct val="125000"/>
              </a:lnSpc>
              <a:buNone/>
            </a:pPr>
            <a:r>
              <a:rPr lang="en-US" altLang="zh-CN" dirty="0">
                <a:solidFill>
                  <a:srgbClr val="0070C0"/>
                </a:solidFill>
              </a:rPr>
              <a:t> </a:t>
            </a:r>
            <a:r>
              <a:rPr lang="en-US" altLang="zh-CN" dirty="0" smtClean="0">
                <a:solidFill>
                  <a:srgbClr val="0070C0"/>
                </a:solidFill>
              </a:rPr>
              <a:t>                                 </a:t>
            </a:r>
            <a:r>
              <a:rPr lang="en-US" altLang="zh-CN" dirty="0">
                <a:solidFill>
                  <a:srgbClr val="FF0000"/>
                </a:solidFill>
              </a:rPr>
              <a:t>CV_LOAD_IMAGE_UNCHANGED</a:t>
            </a:r>
            <a:r>
              <a:rPr lang="en-US" altLang="zh-CN" dirty="0" smtClean="0">
                <a:solidFill>
                  <a:srgbClr val="0070C0"/>
                </a:solidFill>
              </a:rPr>
              <a:t>); </a:t>
            </a:r>
          </a:p>
          <a:p>
            <a:pPr lvl="1">
              <a:lnSpc>
                <a:spcPct val="125000"/>
              </a:lnSpc>
            </a:pPr>
            <a:r>
              <a:rPr lang="zh-CN" altLang="en-US" dirty="0" smtClean="0"/>
              <a:t>可用</a:t>
            </a:r>
            <a:r>
              <a:rPr lang="en-US" altLang="zh-CN" dirty="0" smtClean="0">
                <a:solidFill>
                  <a:srgbClr val="0070C0"/>
                </a:solidFill>
              </a:rPr>
              <a:t>channels</a:t>
            </a:r>
            <a:r>
              <a:rPr lang="zh-CN" altLang="en-US" dirty="0" smtClean="0"/>
              <a:t>方法检查图像的通道数：</a:t>
            </a:r>
            <a:endParaRPr lang="en-US" altLang="zh-CN" dirty="0" smtClean="0"/>
          </a:p>
          <a:p>
            <a:pPr marL="393192" lvl="1" indent="0">
              <a:lnSpc>
                <a:spcPct val="125000"/>
              </a:lnSpc>
              <a:buNone/>
            </a:pPr>
            <a:r>
              <a:rPr lang="en-US" altLang="zh-CN" dirty="0" smtClean="0"/>
              <a:t>   </a:t>
            </a:r>
            <a:r>
              <a:rPr lang="en-US" altLang="zh-CN" dirty="0" err="1" smtClean="0">
                <a:solidFill>
                  <a:srgbClr val="0070C0"/>
                </a:solidFill>
              </a:rPr>
              <a:t>std</a:t>
            </a:r>
            <a:r>
              <a:rPr lang="en-US" altLang="zh-CN" dirty="0">
                <a:solidFill>
                  <a:srgbClr val="0070C0"/>
                </a:solidFill>
              </a:rPr>
              <a:t>::</a:t>
            </a:r>
            <a:r>
              <a:rPr lang="en-US" altLang="zh-CN" dirty="0" err="1">
                <a:solidFill>
                  <a:srgbClr val="0070C0"/>
                </a:solidFill>
              </a:rPr>
              <a:t>cout</a:t>
            </a:r>
            <a:r>
              <a:rPr lang="en-US" altLang="zh-CN" dirty="0">
                <a:solidFill>
                  <a:srgbClr val="0070C0"/>
                </a:solidFill>
              </a:rPr>
              <a:t> &lt;&lt; "</a:t>
            </a:r>
            <a:r>
              <a:rPr lang="zh-CN" altLang="en-US" dirty="0">
                <a:solidFill>
                  <a:srgbClr val="0070C0"/>
                </a:solidFill>
              </a:rPr>
              <a:t>该图像有 </a:t>
            </a:r>
            <a:r>
              <a:rPr lang="en-US" altLang="zh-CN" dirty="0">
                <a:solidFill>
                  <a:srgbClr val="0070C0"/>
                </a:solidFill>
              </a:rPr>
              <a:t>" &lt;&lt; </a:t>
            </a:r>
            <a:r>
              <a:rPr lang="en-US" altLang="zh-CN" dirty="0" err="1">
                <a:solidFill>
                  <a:srgbClr val="0070C0"/>
                </a:solidFill>
              </a:rPr>
              <a:t>image.</a:t>
            </a:r>
            <a:r>
              <a:rPr lang="en-US" altLang="zh-CN" dirty="0" err="1">
                <a:solidFill>
                  <a:srgbClr val="FF0000"/>
                </a:solidFill>
              </a:rPr>
              <a:t>channels</a:t>
            </a:r>
            <a:r>
              <a:rPr lang="en-US" altLang="zh-CN" dirty="0">
                <a:solidFill>
                  <a:srgbClr val="0070C0"/>
                </a:solidFill>
              </a:rPr>
              <a:t>() </a:t>
            </a:r>
            <a:endParaRPr lang="en-US" altLang="zh-CN" dirty="0" smtClean="0">
              <a:solidFill>
                <a:srgbClr val="0070C0"/>
              </a:solidFill>
            </a:endParaRPr>
          </a:p>
          <a:p>
            <a:pPr marL="393192" lvl="1" indent="0">
              <a:lnSpc>
                <a:spcPct val="125000"/>
              </a:lnSpc>
              <a:buNone/>
            </a:pPr>
            <a:r>
              <a:rPr lang="en-US" altLang="zh-CN" dirty="0">
                <a:solidFill>
                  <a:srgbClr val="0070C0"/>
                </a:solidFill>
              </a:rPr>
              <a:t> </a:t>
            </a:r>
            <a:r>
              <a:rPr lang="en-US" altLang="zh-CN" dirty="0" smtClean="0">
                <a:solidFill>
                  <a:srgbClr val="0070C0"/>
                </a:solidFill>
              </a:rPr>
              <a:t>                 &lt;&lt; </a:t>
            </a:r>
            <a:r>
              <a:rPr lang="en-US" altLang="zh-CN" dirty="0">
                <a:solidFill>
                  <a:srgbClr val="0070C0"/>
                </a:solidFill>
              </a:rPr>
              <a:t>" </a:t>
            </a:r>
            <a:r>
              <a:rPr lang="zh-CN" altLang="en-US" dirty="0">
                <a:solidFill>
                  <a:srgbClr val="0070C0"/>
                </a:solidFill>
              </a:rPr>
              <a:t>通道</a:t>
            </a:r>
            <a:r>
              <a:rPr lang="en-US" altLang="zh-CN" dirty="0">
                <a:solidFill>
                  <a:srgbClr val="0070C0"/>
                </a:solidFill>
              </a:rPr>
              <a:t>" &lt;&lt; </a:t>
            </a:r>
            <a:r>
              <a:rPr lang="en-US" altLang="zh-CN" dirty="0" err="1">
                <a:solidFill>
                  <a:srgbClr val="0070C0"/>
                </a:solidFill>
              </a:rPr>
              <a:t>std</a:t>
            </a:r>
            <a:r>
              <a:rPr lang="en-US" altLang="zh-CN" dirty="0">
                <a:solidFill>
                  <a:srgbClr val="0070C0"/>
                </a:solidFill>
              </a:rPr>
              <a:t>::</a:t>
            </a:r>
            <a:r>
              <a:rPr lang="en-US" altLang="zh-CN" dirty="0" err="1">
                <a:solidFill>
                  <a:srgbClr val="0070C0"/>
                </a:solidFill>
              </a:rPr>
              <a:t>endl</a:t>
            </a:r>
            <a:r>
              <a:rPr lang="en-US" altLang="zh-CN" dirty="0">
                <a:solidFill>
                  <a:srgbClr val="0070C0"/>
                </a:solidFill>
              </a:rPr>
              <a:t>;</a:t>
            </a:r>
            <a:endParaRPr lang="en-US" altLang="zh-CN" dirty="0" smtClean="0">
              <a:solidFill>
                <a:srgbClr val="0070C0"/>
              </a:solidFill>
            </a:endParaRPr>
          </a:p>
        </p:txBody>
      </p:sp>
      <p:sp>
        <p:nvSpPr>
          <p:cNvPr id="3" name="标题 2"/>
          <p:cNvSpPr>
            <a:spLocks noGrp="1"/>
          </p:cNvSpPr>
          <p:nvPr>
            <p:ph type="title"/>
          </p:nvPr>
        </p:nvSpPr>
        <p:spPr/>
        <p:txBody>
          <a:bodyPr/>
          <a:lstStyle/>
          <a:p>
            <a:r>
              <a:rPr lang="en-US" altLang="zh-CN" dirty="0" smtClean="0"/>
              <a:t>4 </a:t>
            </a:r>
            <a:r>
              <a:rPr lang="zh-CN" altLang="en-US" dirty="0" smtClean="0"/>
              <a:t>读取、显示和存储图像</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25</a:t>
            </a:fld>
            <a:endParaRPr lang="zh-CN" altLang="en-US"/>
          </a:p>
        </p:txBody>
      </p:sp>
    </p:spTree>
    <p:extLst>
      <p:ext uri="{BB962C8B-B14F-4D97-AF65-F5344CB8AC3E}">
        <p14:creationId xmlns:p14="http://schemas.microsoft.com/office/powerpoint/2010/main" val="71928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1000"/>
                                        <p:tgtEl>
                                          <p:spTgt spid="2">
                                            <p:txEl>
                                              <p:pRg st="3" end="3"/>
                                            </p:txEl>
                                          </p:spTgt>
                                        </p:tgtEl>
                                      </p:cBhvr>
                                    </p:animEffect>
                                    <p:anim calcmode="lin" valueType="num">
                                      <p:cBhvr>
                                        <p:cTn id="2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1000"/>
                                        <p:tgtEl>
                                          <p:spTgt spid="2">
                                            <p:txEl>
                                              <p:pRg st="4" end="4"/>
                                            </p:txEl>
                                          </p:spTgt>
                                        </p:tgtEl>
                                      </p:cBhvr>
                                    </p:animEffect>
                                    <p:anim calcmode="lin" valueType="num">
                                      <p:cBhvr>
                                        <p:cTn id="27"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animEffect transition="in" filter="fade">
                                      <p:cBhvr>
                                        <p:cTn id="33" dur="1000"/>
                                        <p:tgtEl>
                                          <p:spTgt spid="2">
                                            <p:txEl>
                                              <p:pRg st="5" end="5"/>
                                            </p:txEl>
                                          </p:spTgt>
                                        </p:tgtEl>
                                      </p:cBhvr>
                                    </p:animEffect>
                                    <p:anim calcmode="lin" valueType="num">
                                      <p:cBhvr>
                                        <p:cTn id="34"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
                                            <p:txEl>
                                              <p:pRg st="6" end="6"/>
                                            </p:txEl>
                                          </p:spTgt>
                                        </p:tgtEl>
                                        <p:attrNameLst>
                                          <p:attrName>style.visibility</p:attrName>
                                        </p:attrNameLst>
                                      </p:cBhvr>
                                      <p:to>
                                        <p:strVal val="visible"/>
                                      </p:to>
                                    </p:set>
                                    <p:animEffect transition="in" filter="fade">
                                      <p:cBhvr>
                                        <p:cTn id="38" dur="1000"/>
                                        <p:tgtEl>
                                          <p:spTgt spid="2">
                                            <p:txEl>
                                              <p:pRg st="6" end="6"/>
                                            </p:txEl>
                                          </p:spTgt>
                                        </p:tgtEl>
                                      </p:cBhvr>
                                    </p:animEffect>
                                    <p:anim calcmode="lin" valueType="num">
                                      <p:cBhvr>
                                        <p:cTn id="39"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25000"/>
              </a:lnSpc>
            </a:pPr>
            <a:r>
              <a:rPr lang="zh-CN" altLang="en-US" dirty="0" smtClean="0">
                <a:solidFill>
                  <a:srgbClr val="FF0000"/>
                </a:solidFill>
              </a:rPr>
              <a:t>实现原理</a:t>
            </a:r>
            <a:r>
              <a:rPr lang="zh-CN" altLang="en-US" dirty="0" smtClean="0"/>
              <a:t>：</a:t>
            </a:r>
            <a:endParaRPr lang="en-US" altLang="zh-CN" dirty="0" smtClean="0"/>
          </a:p>
          <a:p>
            <a:pPr lvl="1">
              <a:lnSpc>
                <a:spcPct val="125000"/>
              </a:lnSpc>
            </a:pPr>
            <a:r>
              <a:rPr lang="en-US" altLang="zh-CN" dirty="0" err="1" smtClean="0">
                <a:solidFill>
                  <a:srgbClr val="0070C0"/>
                </a:solidFill>
              </a:rPr>
              <a:t>highgui</a:t>
            </a:r>
            <a:r>
              <a:rPr lang="zh-CN" altLang="en-US" dirty="0" smtClean="0"/>
              <a:t>模块非常适合构建原型程序，在生成最终版本的程序时，你很可能会用到</a:t>
            </a:r>
            <a:r>
              <a:rPr lang="en-US" altLang="zh-CN" dirty="0" smtClean="0">
                <a:solidFill>
                  <a:srgbClr val="0070C0"/>
                </a:solidFill>
              </a:rPr>
              <a:t>IDE</a:t>
            </a:r>
            <a:r>
              <a:rPr lang="zh-CN" altLang="en-US" dirty="0" smtClean="0"/>
              <a:t>提供的</a:t>
            </a:r>
            <a:r>
              <a:rPr lang="en-US" altLang="zh-CN" dirty="0" smtClean="0">
                <a:solidFill>
                  <a:srgbClr val="0070C0"/>
                </a:solidFill>
              </a:rPr>
              <a:t>GUI</a:t>
            </a:r>
            <a:r>
              <a:rPr lang="zh-CN" altLang="en-US" dirty="0" smtClean="0"/>
              <a:t>模块，这样会让程序看起来更专业</a:t>
            </a:r>
            <a:endParaRPr lang="en-US" altLang="zh-CN" dirty="0" smtClean="0"/>
          </a:p>
          <a:p>
            <a:pPr>
              <a:lnSpc>
                <a:spcPct val="125000"/>
              </a:lnSpc>
            </a:pPr>
            <a:r>
              <a:rPr lang="zh-CN" altLang="en-US" dirty="0" smtClean="0">
                <a:solidFill>
                  <a:srgbClr val="FF0000"/>
                </a:solidFill>
              </a:rPr>
              <a:t>扩展</a:t>
            </a:r>
            <a:r>
              <a:rPr lang="zh-CN" altLang="en-US" dirty="0" smtClean="0"/>
              <a:t>：</a:t>
            </a:r>
            <a:endParaRPr lang="en-US" altLang="zh-CN" dirty="0" smtClean="0"/>
          </a:p>
          <a:p>
            <a:pPr lvl="1">
              <a:lnSpc>
                <a:spcPct val="125000"/>
              </a:lnSpc>
            </a:pPr>
            <a:r>
              <a:rPr lang="en-US" altLang="zh-CN" dirty="0" err="1" smtClean="0">
                <a:solidFill>
                  <a:srgbClr val="0070C0"/>
                </a:solidFill>
              </a:rPr>
              <a:t>highgui</a:t>
            </a:r>
            <a:r>
              <a:rPr lang="zh-CN" altLang="en-US" dirty="0" smtClean="0"/>
              <a:t>模块中可设置</a:t>
            </a:r>
            <a:r>
              <a:rPr lang="zh-CN" altLang="en-US" dirty="0" smtClean="0">
                <a:solidFill>
                  <a:srgbClr val="FF0000"/>
                </a:solidFill>
              </a:rPr>
              <a:t>鼠标回调函数</a:t>
            </a:r>
            <a:r>
              <a:rPr lang="zh-CN" altLang="en-US" dirty="0" smtClean="0"/>
              <a:t>，对鼠标事件进行响应，也可在图像上</a:t>
            </a:r>
            <a:r>
              <a:rPr lang="zh-CN" altLang="en-US" dirty="0" smtClean="0">
                <a:solidFill>
                  <a:srgbClr val="FF0000"/>
                </a:solidFill>
              </a:rPr>
              <a:t>绘制图形</a:t>
            </a:r>
            <a:r>
              <a:rPr lang="zh-CN" altLang="en-US" dirty="0" smtClean="0"/>
              <a:t>或</a:t>
            </a:r>
            <a:r>
              <a:rPr lang="zh-CN" altLang="en-US" dirty="0" smtClean="0">
                <a:solidFill>
                  <a:srgbClr val="FF0000"/>
                </a:solidFill>
              </a:rPr>
              <a:t>写入文本</a:t>
            </a:r>
            <a:endParaRPr lang="en-US" altLang="zh-CN" dirty="0" smtClean="0">
              <a:solidFill>
                <a:srgbClr val="FF0000"/>
              </a:solidFill>
            </a:endParaRPr>
          </a:p>
          <a:p>
            <a:pPr lvl="1">
              <a:lnSpc>
                <a:spcPct val="125000"/>
              </a:lnSpc>
            </a:pPr>
            <a:endParaRPr lang="en-US" altLang="zh-CN" dirty="0" smtClean="0"/>
          </a:p>
        </p:txBody>
      </p:sp>
      <p:sp>
        <p:nvSpPr>
          <p:cNvPr id="3" name="标题 2"/>
          <p:cNvSpPr>
            <a:spLocks noGrp="1"/>
          </p:cNvSpPr>
          <p:nvPr>
            <p:ph type="title"/>
          </p:nvPr>
        </p:nvSpPr>
        <p:spPr/>
        <p:txBody>
          <a:bodyPr/>
          <a:lstStyle/>
          <a:p>
            <a:r>
              <a:rPr lang="en-US" altLang="zh-CN" dirty="0" smtClean="0"/>
              <a:t>4 </a:t>
            </a:r>
            <a:r>
              <a:rPr lang="zh-CN" altLang="en-US" dirty="0" smtClean="0"/>
              <a:t>读取、显示和存储图像</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26</a:t>
            </a:fld>
            <a:endParaRPr lang="zh-CN" altLang="en-US"/>
          </a:p>
        </p:txBody>
      </p:sp>
    </p:spTree>
    <p:extLst>
      <p:ext uri="{BB962C8B-B14F-4D97-AF65-F5344CB8AC3E}">
        <p14:creationId xmlns:p14="http://schemas.microsoft.com/office/powerpoint/2010/main" val="1268442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a:lnSpc>
                <a:spcPct val="125000"/>
              </a:lnSpc>
            </a:pPr>
            <a:r>
              <a:rPr lang="zh-CN" altLang="en-US" dirty="0" smtClean="0">
                <a:solidFill>
                  <a:srgbClr val="FF0000"/>
                </a:solidFill>
              </a:rPr>
              <a:t>扩展</a:t>
            </a:r>
            <a:r>
              <a:rPr lang="en-US" altLang="zh-CN" dirty="0" smtClean="0">
                <a:solidFill>
                  <a:srgbClr val="FF0000"/>
                </a:solidFill>
              </a:rPr>
              <a:t>1</a:t>
            </a:r>
            <a:r>
              <a:rPr lang="zh-CN" altLang="en-US" dirty="0" smtClean="0"/>
              <a:t>：</a:t>
            </a:r>
            <a:r>
              <a:rPr lang="zh-CN" altLang="en-US" dirty="0" smtClean="0">
                <a:solidFill>
                  <a:srgbClr val="FF0000"/>
                </a:solidFill>
              </a:rPr>
              <a:t>鼠标回调函数</a:t>
            </a:r>
            <a:r>
              <a:rPr lang="zh-CN" altLang="en-US" dirty="0" smtClean="0"/>
              <a:t>的使用</a:t>
            </a:r>
            <a:endParaRPr lang="en-US" altLang="zh-CN" dirty="0" smtClean="0"/>
          </a:p>
          <a:p>
            <a:pPr lvl="1">
              <a:lnSpc>
                <a:spcPct val="125000"/>
              </a:lnSpc>
            </a:pPr>
            <a:r>
              <a:rPr lang="zh-CN" altLang="en-US" dirty="0" smtClean="0"/>
              <a:t>鼠标回调函数原型：</a:t>
            </a:r>
            <a:endParaRPr lang="en-US" altLang="zh-CN" dirty="0" smtClean="0"/>
          </a:p>
          <a:p>
            <a:pPr marL="393192" lvl="1" indent="0">
              <a:lnSpc>
                <a:spcPct val="125000"/>
              </a:lnSpc>
              <a:buNone/>
            </a:pPr>
            <a:r>
              <a:rPr lang="en-US" altLang="zh-CN" dirty="0" smtClean="0"/>
              <a:t>   </a:t>
            </a:r>
            <a:r>
              <a:rPr lang="en-US" altLang="zh-CN" dirty="0" smtClean="0">
                <a:solidFill>
                  <a:srgbClr val="FF0000"/>
                </a:solidFill>
              </a:rPr>
              <a:t>void </a:t>
            </a:r>
            <a:r>
              <a:rPr lang="en-US" altLang="zh-CN" dirty="0" err="1" smtClean="0">
                <a:solidFill>
                  <a:srgbClr val="FF0000"/>
                </a:solidFill>
              </a:rPr>
              <a:t>onMouse</a:t>
            </a:r>
            <a:r>
              <a:rPr lang="en-US" altLang="zh-CN" dirty="0" smtClean="0">
                <a:solidFill>
                  <a:srgbClr val="FF0000"/>
                </a:solidFill>
              </a:rPr>
              <a:t>(</a:t>
            </a:r>
          </a:p>
          <a:p>
            <a:pPr marL="393192" lvl="1" indent="0">
              <a:lnSpc>
                <a:spcPct val="125000"/>
              </a:lnSpc>
              <a:buNone/>
            </a:pPr>
            <a:r>
              <a:rPr lang="en-US" altLang="zh-CN" dirty="0" smtClean="0">
                <a:solidFill>
                  <a:srgbClr val="FF0000"/>
                </a:solidFill>
              </a:rPr>
              <a:t>	</a:t>
            </a:r>
            <a:r>
              <a:rPr lang="en-US" altLang="zh-CN" dirty="0" err="1" smtClean="0">
                <a:solidFill>
                  <a:srgbClr val="FF0000"/>
                </a:solidFill>
              </a:rPr>
              <a:t>int</a:t>
            </a:r>
            <a:r>
              <a:rPr lang="en-US" altLang="zh-CN" dirty="0" smtClean="0">
                <a:solidFill>
                  <a:srgbClr val="FF0000"/>
                </a:solidFill>
              </a:rPr>
              <a:t> event, 	</a:t>
            </a:r>
            <a:r>
              <a:rPr lang="en-US" altLang="zh-CN" dirty="0" smtClean="0">
                <a:solidFill>
                  <a:srgbClr val="00B050"/>
                </a:solidFill>
              </a:rPr>
              <a:t>// </a:t>
            </a:r>
            <a:r>
              <a:rPr lang="zh-CN" altLang="en-US" dirty="0" smtClean="0">
                <a:solidFill>
                  <a:srgbClr val="00B050"/>
                </a:solidFill>
              </a:rPr>
              <a:t>事件类型</a:t>
            </a:r>
            <a:endParaRPr lang="en-US" altLang="zh-CN" dirty="0" smtClean="0">
              <a:solidFill>
                <a:srgbClr val="00B050"/>
              </a:solidFill>
            </a:endParaRPr>
          </a:p>
          <a:p>
            <a:pPr marL="393192" lvl="1" indent="0">
              <a:lnSpc>
                <a:spcPct val="125000"/>
              </a:lnSpc>
              <a:buNone/>
            </a:pPr>
            <a:r>
              <a:rPr lang="en-US" altLang="zh-CN" dirty="0">
                <a:solidFill>
                  <a:srgbClr val="FF0000"/>
                </a:solidFill>
              </a:rPr>
              <a:t>	</a:t>
            </a:r>
            <a:r>
              <a:rPr lang="en-US" altLang="zh-CN" dirty="0" err="1" smtClean="0">
                <a:solidFill>
                  <a:srgbClr val="FF0000"/>
                </a:solidFill>
              </a:rPr>
              <a:t>int</a:t>
            </a:r>
            <a:r>
              <a:rPr lang="en-US" altLang="zh-CN" dirty="0" smtClean="0">
                <a:solidFill>
                  <a:srgbClr val="FF0000"/>
                </a:solidFill>
              </a:rPr>
              <a:t> x,  </a:t>
            </a:r>
            <a:r>
              <a:rPr lang="en-US" altLang="zh-CN" dirty="0" err="1" smtClean="0">
                <a:solidFill>
                  <a:srgbClr val="FF0000"/>
                </a:solidFill>
              </a:rPr>
              <a:t>int</a:t>
            </a:r>
            <a:r>
              <a:rPr lang="en-US" altLang="zh-CN" dirty="0" smtClean="0">
                <a:solidFill>
                  <a:srgbClr val="FF0000"/>
                </a:solidFill>
              </a:rPr>
              <a:t> y, 	</a:t>
            </a:r>
            <a:r>
              <a:rPr lang="en-US" altLang="zh-CN" dirty="0" smtClean="0">
                <a:solidFill>
                  <a:srgbClr val="00B050"/>
                </a:solidFill>
              </a:rPr>
              <a:t>// </a:t>
            </a:r>
            <a:r>
              <a:rPr lang="zh-CN" altLang="en-US" dirty="0" smtClean="0">
                <a:solidFill>
                  <a:srgbClr val="00B050"/>
                </a:solidFill>
              </a:rPr>
              <a:t>鼠标位置</a:t>
            </a:r>
            <a:endParaRPr lang="en-US" altLang="zh-CN" dirty="0" smtClean="0">
              <a:solidFill>
                <a:srgbClr val="00B050"/>
              </a:solidFill>
            </a:endParaRPr>
          </a:p>
          <a:p>
            <a:pPr marL="393192" lvl="1" indent="0">
              <a:lnSpc>
                <a:spcPct val="125000"/>
              </a:lnSpc>
              <a:buNone/>
            </a:pPr>
            <a:r>
              <a:rPr lang="en-US" altLang="zh-CN" dirty="0">
                <a:solidFill>
                  <a:srgbClr val="FF0000"/>
                </a:solidFill>
              </a:rPr>
              <a:t>	</a:t>
            </a:r>
            <a:r>
              <a:rPr lang="en-US" altLang="zh-CN" dirty="0" err="1" smtClean="0">
                <a:solidFill>
                  <a:srgbClr val="FF0000"/>
                </a:solidFill>
              </a:rPr>
              <a:t>int</a:t>
            </a:r>
            <a:r>
              <a:rPr lang="en-US" altLang="zh-CN" dirty="0" smtClean="0">
                <a:solidFill>
                  <a:srgbClr val="FF0000"/>
                </a:solidFill>
              </a:rPr>
              <a:t> flags, 	</a:t>
            </a:r>
            <a:r>
              <a:rPr lang="en-US" altLang="zh-CN" dirty="0" smtClean="0">
                <a:solidFill>
                  <a:srgbClr val="00B050"/>
                </a:solidFill>
              </a:rPr>
              <a:t>// </a:t>
            </a:r>
            <a:r>
              <a:rPr lang="zh-CN" altLang="en-US" dirty="0" smtClean="0">
                <a:solidFill>
                  <a:srgbClr val="00B050"/>
                </a:solidFill>
              </a:rPr>
              <a:t>事件发生时按下了鼠标哪个键</a:t>
            </a:r>
            <a:endParaRPr lang="en-US" altLang="zh-CN" dirty="0" smtClean="0">
              <a:solidFill>
                <a:srgbClr val="00B050"/>
              </a:solidFill>
            </a:endParaRPr>
          </a:p>
          <a:p>
            <a:pPr marL="393192" lvl="1" indent="0">
              <a:lnSpc>
                <a:spcPct val="125000"/>
              </a:lnSpc>
              <a:buNone/>
            </a:pPr>
            <a:r>
              <a:rPr lang="en-US" altLang="zh-CN" dirty="0">
                <a:solidFill>
                  <a:srgbClr val="FF0000"/>
                </a:solidFill>
              </a:rPr>
              <a:t>	</a:t>
            </a:r>
            <a:r>
              <a:rPr lang="en-US" altLang="zh-CN" dirty="0" smtClean="0">
                <a:solidFill>
                  <a:srgbClr val="FF0000"/>
                </a:solidFill>
              </a:rPr>
              <a:t>void *</a:t>
            </a:r>
            <a:r>
              <a:rPr lang="en-US" altLang="zh-CN" dirty="0" err="1" smtClean="0">
                <a:solidFill>
                  <a:srgbClr val="FF0000"/>
                </a:solidFill>
              </a:rPr>
              <a:t>param</a:t>
            </a:r>
            <a:r>
              <a:rPr lang="en-US" altLang="zh-CN" dirty="0" smtClean="0">
                <a:solidFill>
                  <a:srgbClr val="FF0000"/>
                </a:solidFill>
              </a:rPr>
              <a:t>	</a:t>
            </a:r>
            <a:r>
              <a:rPr lang="en-US" altLang="zh-CN" dirty="0" smtClean="0">
                <a:solidFill>
                  <a:srgbClr val="00B050"/>
                </a:solidFill>
              </a:rPr>
              <a:t>// </a:t>
            </a:r>
            <a:r>
              <a:rPr lang="zh-CN" altLang="en-US" dirty="0" smtClean="0">
                <a:solidFill>
                  <a:srgbClr val="00B050"/>
                </a:solidFill>
              </a:rPr>
              <a:t>设置回调函数时指定的参数</a:t>
            </a:r>
            <a:endParaRPr lang="en-US" altLang="zh-CN" dirty="0" smtClean="0">
              <a:solidFill>
                <a:srgbClr val="00B050"/>
              </a:solidFill>
            </a:endParaRPr>
          </a:p>
          <a:p>
            <a:pPr marL="393192" lvl="1" indent="0">
              <a:lnSpc>
                <a:spcPct val="125000"/>
              </a:lnSpc>
              <a:buNone/>
            </a:pPr>
            <a:r>
              <a:rPr lang="en-US" altLang="zh-CN" dirty="0" smtClean="0">
                <a:solidFill>
                  <a:srgbClr val="FF0000"/>
                </a:solidFill>
              </a:rPr>
              <a:t>   );</a:t>
            </a:r>
          </a:p>
          <a:p>
            <a:pPr marL="393192" lvl="1" indent="0">
              <a:lnSpc>
                <a:spcPct val="125000"/>
              </a:lnSpc>
              <a:buNone/>
            </a:pPr>
            <a:r>
              <a:rPr lang="en-US" altLang="zh-CN" dirty="0" smtClean="0">
                <a:solidFill>
                  <a:srgbClr val="FF0000"/>
                </a:solidFill>
              </a:rPr>
              <a:t>event</a:t>
            </a:r>
            <a:r>
              <a:rPr lang="zh-CN" altLang="en-US" dirty="0" smtClean="0"/>
              <a:t>取值：</a:t>
            </a:r>
            <a:r>
              <a:rPr lang="en-US" altLang="zh-CN" dirty="0" smtClean="0">
                <a:solidFill>
                  <a:srgbClr val="0070C0"/>
                </a:solidFill>
              </a:rPr>
              <a:t>CV_EVENT_LBUTTONDOWN</a:t>
            </a:r>
            <a:r>
              <a:rPr lang="zh-CN" altLang="en-US" dirty="0" smtClean="0"/>
              <a:t>，</a:t>
            </a:r>
            <a:r>
              <a:rPr lang="en-US" altLang="zh-CN" dirty="0"/>
              <a:t> </a:t>
            </a:r>
            <a:r>
              <a:rPr lang="en-US" altLang="zh-CN" dirty="0" smtClean="0">
                <a:solidFill>
                  <a:srgbClr val="0070C0"/>
                </a:solidFill>
              </a:rPr>
              <a:t>CV_EVENT_LBUTTONUP</a:t>
            </a:r>
            <a:r>
              <a:rPr lang="zh-CN" altLang="en-US" dirty="0" smtClean="0"/>
              <a:t>，</a:t>
            </a:r>
            <a:r>
              <a:rPr lang="en-US" altLang="zh-CN" dirty="0" smtClean="0">
                <a:solidFill>
                  <a:srgbClr val="0070C0"/>
                </a:solidFill>
              </a:rPr>
              <a:t>CV_EVENT_MOUSEMOVE</a:t>
            </a:r>
            <a:r>
              <a:rPr lang="zh-CN" altLang="en-US" dirty="0"/>
              <a:t>等等</a:t>
            </a:r>
            <a:endParaRPr lang="en-US" altLang="zh-CN" dirty="0"/>
          </a:p>
          <a:p>
            <a:pPr lvl="1">
              <a:lnSpc>
                <a:spcPct val="125000"/>
              </a:lnSpc>
            </a:pPr>
            <a:endParaRPr lang="en-US" altLang="zh-CN" dirty="0" smtClean="0"/>
          </a:p>
        </p:txBody>
      </p:sp>
      <p:sp>
        <p:nvSpPr>
          <p:cNvPr id="3" name="标题 2"/>
          <p:cNvSpPr>
            <a:spLocks noGrp="1"/>
          </p:cNvSpPr>
          <p:nvPr>
            <p:ph type="title"/>
          </p:nvPr>
        </p:nvSpPr>
        <p:spPr/>
        <p:txBody>
          <a:bodyPr/>
          <a:lstStyle/>
          <a:p>
            <a:r>
              <a:rPr lang="en-US" altLang="zh-CN" dirty="0" smtClean="0"/>
              <a:t>4 </a:t>
            </a:r>
            <a:r>
              <a:rPr lang="zh-CN" altLang="en-US" dirty="0" smtClean="0"/>
              <a:t>读取、显示和存储图像</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27</a:t>
            </a:fld>
            <a:endParaRPr lang="zh-CN" altLang="en-US"/>
          </a:p>
        </p:txBody>
      </p:sp>
    </p:spTree>
    <p:extLst>
      <p:ext uri="{BB962C8B-B14F-4D97-AF65-F5344CB8AC3E}">
        <p14:creationId xmlns:p14="http://schemas.microsoft.com/office/powerpoint/2010/main" val="208412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1000"/>
                                        <p:tgtEl>
                                          <p:spTgt spid="2">
                                            <p:txEl>
                                              <p:pRg st="3" end="3"/>
                                            </p:txEl>
                                          </p:spTgt>
                                        </p:tgtEl>
                                      </p:cBhvr>
                                    </p:animEffect>
                                    <p:anim calcmode="lin" valueType="num">
                                      <p:cBhvr>
                                        <p:cTn id="27"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1000"/>
                                        <p:tgtEl>
                                          <p:spTgt spid="2">
                                            <p:txEl>
                                              <p:pRg st="4" end="4"/>
                                            </p:txEl>
                                          </p:spTgt>
                                        </p:tgtEl>
                                      </p:cBhvr>
                                    </p:animEffect>
                                    <p:anim calcmode="lin" valueType="num">
                                      <p:cBhvr>
                                        <p:cTn id="3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animEffect transition="in" filter="fade">
                                      <p:cBhvr>
                                        <p:cTn id="36" dur="1000"/>
                                        <p:tgtEl>
                                          <p:spTgt spid="2">
                                            <p:txEl>
                                              <p:pRg st="5" end="5"/>
                                            </p:txEl>
                                          </p:spTgt>
                                        </p:tgtEl>
                                      </p:cBhvr>
                                    </p:animEffect>
                                    <p:anim calcmode="lin" valueType="num">
                                      <p:cBhvr>
                                        <p:cTn id="37"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2">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animEffect transition="in" filter="fade">
                                      <p:cBhvr>
                                        <p:cTn id="41" dur="1000"/>
                                        <p:tgtEl>
                                          <p:spTgt spid="2">
                                            <p:txEl>
                                              <p:pRg st="6" end="6"/>
                                            </p:txEl>
                                          </p:spTgt>
                                        </p:tgtEl>
                                      </p:cBhvr>
                                    </p:animEffect>
                                    <p:anim calcmode="lin" valueType="num">
                                      <p:cBhvr>
                                        <p:cTn id="42"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2">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
                                            <p:txEl>
                                              <p:pRg st="7" end="7"/>
                                            </p:txEl>
                                          </p:spTgt>
                                        </p:tgtEl>
                                        <p:attrNameLst>
                                          <p:attrName>style.visibility</p:attrName>
                                        </p:attrNameLst>
                                      </p:cBhvr>
                                      <p:to>
                                        <p:strVal val="visible"/>
                                      </p:to>
                                    </p:set>
                                    <p:animEffect transition="in" filter="fade">
                                      <p:cBhvr>
                                        <p:cTn id="46" dur="1000"/>
                                        <p:tgtEl>
                                          <p:spTgt spid="2">
                                            <p:txEl>
                                              <p:pRg st="7" end="7"/>
                                            </p:txEl>
                                          </p:spTgt>
                                        </p:tgtEl>
                                      </p:cBhvr>
                                    </p:animEffect>
                                    <p:anim calcmode="lin" valueType="num">
                                      <p:cBhvr>
                                        <p:cTn id="47"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
                                            <p:txEl>
                                              <p:pRg st="8" end="8"/>
                                            </p:txEl>
                                          </p:spTgt>
                                        </p:tgtEl>
                                        <p:attrNameLst>
                                          <p:attrName>style.visibility</p:attrName>
                                        </p:attrNameLst>
                                      </p:cBhvr>
                                      <p:to>
                                        <p:strVal val="visible"/>
                                      </p:to>
                                    </p:set>
                                    <p:animEffect transition="in" filter="fade">
                                      <p:cBhvr>
                                        <p:cTn id="53" dur="1000"/>
                                        <p:tgtEl>
                                          <p:spTgt spid="2">
                                            <p:txEl>
                                              <p:pRg st="8" end="8"/>
                                            </p:txEl>
                                          </p:spTgt>
                                        </p:tgtEl>
                                      </p:cBhvr>
                                    </p:animEffect>
                                    <p:anim calcmode="lin" valueType="num">
                                      <p:cBhvr>
                                        <p:cTn id="54"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55"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260648"/>
            <a:ext cx="8229600" cy="6552728"/>
          </a:xfrm>
        </p:spPr>
        <p:txBody>
          <a:bodyPr>
            <a:normAutofit fontScale="85000" lnSpcReduction="10000"/>
          </a:bodyPr>
          <a:lstStyle/>
          <a:p>
            <a:pPr>
              <a:lnSpc>
                <a:spcPct val="120000"/>
              </a:lnSpc>
            </a:pPr>
            <a:r>
              <a:rPr lang="zh-CN" altLang="en-US" dirty="0" smtClean="0">
                <a:solidFill>
                  <a:srgbClr val="FF0000"/>
                </a:solidFill>
              </a:rPr>
              <a:t>扩展</a:t>
            </a:r>
            <a:r>
              <a:rPr lang="en-US" altLang="zh-CN" dirty="0" smtClean="0">
                <a:solidFill>
                  <a:srgbClr val="FF0000"/>
                </a:solidFill>
              </a:rPr>
              <a:t>1</a:t>
            </a:r>
            <a:r>
              <a:rPr lang="zh-CN" altLang="en-US" dirty="0" smtClean="0"/>
              <a:t>：</a:t>
            </a:r>
            <a:r>
              <a:rPr lang="zh-CN" altLang="en-US" dirty="0" smtClean="0">
                <a:solidFill>
                  <a:srgbClr val="FF0000"/>
                </a:solidFill>
              </a:rPr>
              <a:t>鼠标回调函数</a:t>
            </a:r>
            <a:r>
              <a:rPr lang="zh-CN" altLang="en-US" dirty="0" smtClean="0"/>
              <a:t>的使用</a:t>
            </a:r>
            <a:r>
              <a:rPr lang="en-US" altLang="zh-CN" dirty="0" smtClean="0"/>
              <a:t>(</a:t>
            </a:r>
            <a:r>
              <a:rPr lang="zh-CN" altLang="en-US" dirty="0" smtClean="0"/>
              <a:t>续</a:t>
            </a:r>
            <a:r>
              <a:rPr lang="en-US" altLang="zh-CN" dirty="0" smtClean="0"/>
              <a:t>)</a:t>
            </a:r>
          </a:p>
          <a:p>
            <a:pPr marL="109728" indent="0">
              <a:lnSpc>
                <a:spcPct val="120000"/>
              </a:lnSpc>
              <a:buNone/>
            </a:pPr>
            <a:r>
              <a:rPr lang="zh-CN" altLang="en-US" dirty="0" smtClean="0"/>
              <a:t>实现鼠标左键单击时在命令控制台输出点击位置的像素值</a:t>
            </a:r>
            <a:r>
              <a:rPr lang="en-US" altLang="zh-CN" dirty="0" smtClean="0"/>
              <a:t>(</a:t>
            </a:r>
            <a:r>
              <a:rPr lang="zh-CN" altLang="en-US" dirty="0" smtClean="0"/>
              <a:t>暂时针对</a:t>
            </a:r>
            <a:r>
              <a:rPr lang="zh-CN" altLang="en-US" dirty="0" smtClean="0">
                <a:solidFill>
                  <a:srgbClr val="FF0000"/>
                </a:solidFill>
              </a:rPr>
              <a:t>灰度图</a:t>
            </a:r>
            <a:r>
              <a:rPr lang="en-US" altLang="zh-CN" dirty="0" smtClean="0"/>
              <a:t>)</a:t>
            </a:r>
          </a:p>
          <a:p>
            <a:pPr lvl="1">
              <a:lnSpc>
                <a:spcPct val="120000"/>
              </a:lnSpc>
            </a:pPr>
            <a:r>
              <a:rPr lang="zh-CN" altLang="en-US" dirty="0" smtClean="0"/>
              <a:t>定义</a:t>
            </a:r>
            <a:r>
              <a:rPr lang="zh-CN" altLang="en-US" dirty="0" smtClean="0">
                <a:solidFill>
                  <a:srgbClr val="FF0000"/>
                </a:solidFill>
              </a:rPr>
              <a:t>鼠标回调函数</a:t>
            </a:r>
            <a:r>
              <a:rPr lang="zh-CN" altLang="en-US" dirty="0" smtClean="0"/>
              <a:t>：</a:t>
            </a:r>
            <a:endParaRPr lang="en-US" altLang="zh-CN" dirty="0" smtClean="0"/>
          </a:p>
          <a:p>
            <a:pPr marL="393192" lvl="1" indent="0">
              <a:lnSpc>
                <a:spcPct val="120000"/>
              </a:lnSpc>
              <a:buNone/>
            </a:pPr>
            <a:r>
              <a:rPr lang="en-US" altLang="zh-CN" dirty="0" smtClean="0">
                <a:solidFill>
                  <a:srgbClr val="0070C0"/>
                </a:solidFill>
              </a:rPr>
              <a:t>void </a:t>
            </a:r>
            <a:r>
              <a:rPr lang="en-US" altLang="zh-CN" dirty="0" err="1">
                <a:solidFill>
                  <a:srgbClr val="0070C0"/>
                </a:solidFill>
              </a:rPr>
              <a:t>onMouse</a:t>
            </a:r>
            <a:r>
              <a:rPr lang="en-US" altLang="zh-CN" dirty="0">
                <a:solidFill>
                  <a:srgbClr val="0070C0"/>
                </a:solidFill>
              </a:rPr>
              <a:t>(</a:t>
            </a:r>
            <a:r>
              <a:rPr lang="en-US" altLang="zh-CN" dirty="0" err="1">
                <a:solidFill>
                  <a:srgbClr val="0070C0"/>
                </a:solidFill>
              </a:rPr>
              <a:t>int</a:t>
            </a:r>
            <a:r>
              <a:rPr lang="en-US" altLang="zh-CN" dirty="0">
                <a:solidFill>
                  <a:srgbClr val="0070C0"/>
                </a:solidFill>
              </a:rPr>
              <a:t> event, </a:t>
            </a:r>
            <a:r>
              <a:rPr lang="en-US" altLang="zh-CN" dirty="0" err="1">
                <a:solidFill>
                  <a:srgbClr val="0070C0"/>
                </a:solidFill>
              </a:rPr>
              <a:t>int</a:t>
            </a:r>
            <a:r>
              <a:rPr lang="en-US" altLang="zh-CN" dirty="0">
                <a:solidFill>
                  <a:srgbClr val="0070C0"/>
                </a:solidFill>
              </a:rPr>
              <a:t> x, </a:t>
            </a:r>
            <a:r>
              <a:rPr lang="en-US" altLang="zh-CN" dirty="0" err="1">
                <a:solidFill>
                  <a:srgbClr val="0070C0"/>
                </a:solidFill>
              </a:rPr>
              <a:t>int</a:t>
            </a:r>
            <a:r>
              <a:rPr lang="en-US" altLang="zh-CN" dirty="0">
                <a:solidFill>
                  <a:srgbClr val="0070C0"/>
                </a:solidFill>
              </a:rPr>
              <a:t> y, </a:t>
            </a:r>
            <a:r>
              <a:rPr lang="en-US" altLang="zh-CN" dirty="0" err="1">
                <a:solidFill>
                  <a:srgbClr val="0070C0"/>
                </a:solidFill>
              </a:rPr>
              <a:t>int</a:t>
            </a:r>
            <a:r>
              <a:rPr lang="en-US" altLang="zh-CN" dirty="0">
                <a:solidFill>
                  <a:srgbClr val="0070C0"/>
                </a:solidFill>
              </a:rPr>
              <a:t> flags, void* </a:t>
            </a:r>
            <a:r>
              <a:rPr lang="en-US" altLang="zh-CN" dirty="0" err="1">
                <a:solidFill>
                  <a:srgbClr val="0070C0"/>
                </a:solidFill>
              </a:rPr>
              <a:t>param</a:t>
            </a:r>
            <a:r>
              <a:rPr lang="en-US" altLang="zh-CN" dirty="0">
                <a:solidFill>
                  <a:srgbClr val="0070C0"/>
                </a:solidFill>
              </a:rPr>
              <a:t>) {</a:t>
            </a:r>
          </a:p>
          <a:p>
            <a:pPr marL="393192" lvl="1" indent="0">
              <a:lnSpc>
                <a:spcPct val="120000"/>
              </a:lnSpc>
              <a:buNone/>
            </a:pPr>
            <a:r>
              <a:rPr lang="en-US" altLang="zh-CN" dirty="0">
                <a:solidFill>
                  <a:srgbClr val="0070C0"/>
                </a:solidFill>
              </a:rPr>
              <a:t>	cv::Mat *</a:t>
            </a:r>
            <a:r>
              <a:rPr lang="en-US" altLang="zh-CN" dirty="0" err="1">
                <a:solidFill>
                  <a:srgbClr val="0070C0"/>
                </a:solidFill>
              </a:rPr>
              <a:t>im</a:t>
            </a:r>
            <a:r>
              <a:rPr lang="en-US" altLang="zh-CN" dirty="0">
                <a:solidFill>
                  <a:srgbClr val="0070C0"/>
                </a:solidFill>
              </a:rPr>
              <a:t> = </a:t>
            </a:r>
            <a:r>
              <a:rPr lang="en-US" altLang="zh-CN" dirty="0" err="1">
                <a:solidFill>
                  <a:srgbClr val="FF0000"/>
                </a:solidFill>
              </a:rPr>
              <a:t>reinterpret_cast</a:t>
            </a:r>
            <a:r>
              <a:rPr lang="en-US" altLang="zh-CN" dirty="0">
                <a:solidFill>
                  <a:srgbClr val="0070C0"/>
                </a:solidFill>
              </a:rPr>
              <a:t>&lt;cv::Mat*&gt;(</a:t>
            </a:r>
            <a:r>
              <a:rPr lang="en-US" altLang="zh-CN" dirty="0" err="1">
                <a:solidFill>
                  <a:srgbClr val="0070C0"/>
                </a:solidFill>
              </a:rPr>
              <a:t>param</a:t>
            </a:r>
            <a:r>
              <a:rPr lang="en-US" altLang="zh-CN" dirty="0" smtClean="0">
                <a:solidFill>
                  <a:srgbClr val="0070C0"/>
                </a:solidFill>
              </a:rPr>
              <a:t>);</a:t>
            </a:r>
            <a:endParaRPr lang="en-US" altLang="zh-CN" dirty="0">
              <a:solidFill>
                <a:srgbClr val="0070C0"/>
              </a:solidFill>
            </a:endParaRPr>
          </a:p>
          <a:p>
            <a:pPr marL="393192" lvl="1" indent="0">
              <a:lnSpc>
                <a:spcPct val="120000"/>
              </a:lnSpc>
              <a:buNone/>
            </a:pPr>
            <a:r>
              <a:rPr lang="en-US" altLang="zh-CN" dirty="0">
                <a:solidFill>
                  <a:srgbClr val="0070C0"/>
                </a:solidFill>
              </a:rPr>
              <a:t>	switch (event) { </a:t>
            </a:r>
            <a:r>
              <a:rPr lang="en-US" altLang="zh-CN" dirty="0">
                <a:solidFill>
                  <a:srgbClr val="00B050"/>
                </a:solidFill>
              </a:rPr>
              <a:t>// </a:t>
            </a:r>
            <a:r>
              <a:rPr lang="zh-CN" altLang="en-US" dirty="0">
                <a:solidFill>
                  <a:srgbClr val="00B050"/>
                </a:solidFill>
              </a:rPr>
              <a:t>什么鼠标事件？</a:t>
            </a:r>
          </a:p>
          <a:p>
            <a:pPr marL="393192" lvl="1" indent="0">
              <a:lnSpc>
                <a:spcPct val="120000"/>
              </a:lnSpc>
              <a:buNone/>
            </a:pPr>
            <a:r>
              <a:rPr lang="zh-CN" altLang="en-US" dirty="0">
                <a:solidFill>
                  <a:srgbClr val="0070C0"/>
                </a:solidFill>
              </a:rPr>
              <a:t>	</a:t>
            </a:r>
            <a:r>
              <a:rPr lang="en-US" altLang="zh-CN" dirty="0">
                <a:solidFill>
                  <a:srgbClr val="0070C0"/>
                </a:solidFill>
              </a:rPr>
              <a:t>case </a:t>
            </a:r>
            <a:r>
              <a:rPr lang="en-US" altLang="zh-CN" dirty="0">
                <a:solidFill>
                  <a:srgbClr val="FF0000"/>
                </a:solidFill>
              </a:rPr>
              <a:t>CV_EVENT_LBUTTONDOWN</a:t>
            </a:r>
            <a:r>
              <a:rPr lang="en-US" altLang="zh-CN" dirty="0">
                <a:solidFill>
                  <a:srgbClr val="0070C0"/>
                </a:solidFill>
              </a:rPr>
              <a:t>:	</a:t>
            </a:r>
            <a:r>
              <a:rPr lang="en-US" altLang="zh-CN" dirty="0">
                <a:solidFill>
                  <a:srgbClr val="00B050"/>
                </a:solidFill>
              </a:rPr>
              <a:t>// </a:t>
            </a:r>
            <a:r>
              <a:rPr lang="zh-CN" altLang="en-US" dirty="0">
                <a:solidFill>
                  <a:srgbClr val="00B050"/>
                </a:solidFill>
              </a:rPr>
              <a:t>鼠标左键按下事件</a:t>
            </a:r>
          </a:p>
          <a:p>
            <a:pPr marL="393192" lvl="1" indent="0">
              <a:lnSpc>
                <a:spcPct val="120000"/>
              </a:lnSpc>
              <a:buNone/>
            </a:pPr>
            <a:r>
              <a:rPr lang="zh-CN" altLang="en-US" dirty="0">
                <a:solidFill>
                  <a:srgbClr val="0070C0"/>
                </a:solidFill>
              </a:rPr>
              <a:t>	</a:t>
            </a:r>
            <a:r>
              <a:rPr lang="zh-CN" altLang="en-US" dirty="0" smtClean="0">
                <a:solidFill>
                  <a:srgbClr val="0070C0"/>
                </a:solidFill>
              </a:rPr>
              <a:t>  </a:t>
            </a:r>
            <a:r>
              <a:rPr lang="en-US" altLang="zh-CN" dirty="0">
                <a:solidFill>
                  <a:srgbClr val="0070C0"/>
                </a:solidFill>
              </a:rPr>
              <a:t> </a:t>
            </a:r>
            <a:r>
              <a:rPr lang="en-US" altLang="zh-CN" dirty="0" smtClean="0">
                <a:solidFill>
                  <a:srgbClr val="0070C0"/>
                </a:solidFill>
              </a:rPr>
              <a:t>   </a:t>
            </a:r>
            <a:r>
              <a:rPr lang="en-US" altLang="zh-CN" dirty="0" smtClean="0">
                <a:solidFill>
                  <a:srgbClr val="00B050"/>
                </a:solidFill>
              </a:rPr>
              <a:t>// </a:t>
            </a:r>
            <a:r>
              <a:rPr lang="zh-CN" altLang="en-US" dirty="0" smtClean="0">
                <a:solidFill>
                  <a:srgbClr val="00B050"/>
                </a:solidFill>
              </a:rPr>
              <a:t>输出</a:t>
            </a:r>
            <a:r>
              <a:rPr lang="en-US" altLang="zh-CN" dirty="0">
                <a:solidFill>
                  <a:srgbClr val="00B050"/>
                </a:solidFill>
              </a:rPr>
              <a:t>(x, y</a:t>
            </a:r>
            <a:r>
              <a:rPr lang="en-US" altLang="zh-CN" dirty="0" smtClean="0">
                <a:solidFill>
                  <a:srgbClr val="00B050"/>
                </a:solidFill>
              </a:rPr>
              <a:t>)</a:t>
            </a:r>
            <a:r>
              <a:rPr lang="zh-CN" altLang="en-US" dirty="0" smtClean="0">
                <a:solidFill>
                  <a:srgbClr val="00B050"/>
                </a:solidFill>
              </a:rPr>
              <a:t>处像素值</a:t>
            </a:r>
            <a:r>
              <a:rPr lang="en-US" altLang="zh-CN" dirty="0">
                <a:solidFill>
                  <a:srgbClr val="0070C0"/>
                </a:solidFill>
              </a:rPr>
              <a:t>	</a:t>
            </a:r>
            <a:r>
              <a:rPr lang="en-US" altLang="zh-CN" dirty="0" smtClean="0">
                <a:solidFill>
                  <a:srgbClr val="0070C0"/>
                </a:solidFill>
              </a:rPr>
              <a:t>      </a:t>
            </a:r>
          </a:p>
          <a:p>
            <a:pPr marL="393192" lvl="1" indent="0">
              <a:lnSpc>
                <a:spcPct val="120000"/>
              </a:lnSpc>
              <a:buNone/>
            </a:pPr>
            <a:r>
              <a:rPr lang="en-US" altLang="zh-CN" dirty="0">
                <a:solidFill>
                  <a:srgbClr val="0070C0"/>
                </a:solidFill>
              </a:rPr>
              <a:t> </a:t>
            </a:r>
            <a:r>
              <a:rPr lang="en-US" altLang="zh-CN" dirty="0" smtClean="0">
                <a:solidFill>
                  <a:srgbClr val="0070C0"/>
                </a:solidFill>
              </a:rPr>
              <a:t>            </a:t>
            </a:r>
            <a:r>
              <a:rPr lang="en-US" altLang="zh-CN" dirty="0" err="1" smtClean="0">
                <a:solidFill>
                  <a:srgbClr val="0070C0"/>
                </a:solidFill>
              </a:rPr>
              <a:t>std</a:t>
            </a:r>
            <a:r>
              <a:rPr lang="en-US" altLang="zh-CN" dirty="0">
                <a:solidFill>
                  <a:srgbClr val="0070C0"/>
                </a:solidFill>
              </a:rPr>
              <a:t>::</a:t>
            </a:r>
            <a:r>
              <a:rPr lang="en-US" altLang="zh-CN" dirty="0" err="1">
                <a:solidFill>
                  <a:srgbClr val="0070C0"/>
                </a:solidFill>
              </a:rPr>
              <a:t>cout</a:t>
            </a:r>
            <a:r>
              <a:rPr lang="en-US" altLang="zh-CN" dirty="0">
                <a:solidFill>
                  <a:srgbClr val="0070C0"/>
                </a:solidFill>
              </a:rPr>
              <a:t> &lt;&lt; "</a:t>
            </a:r>
            <a:r>
              <a:rPr lang="zh-CN" altLang="en-US" dirty="0">
                <a:solidFill>
                  <a:srgbClr val="0070C0"/>
                </a:solidFill>
              </a:rPr>
              <a:t>坐标 </a:t>
            </a:r>
            <a:r>
              <a:rPr lang="en-US" altLang="zh-CN" dirty="0">
                <a:solidFill>
                  <a:srgbClr val="0070C0"/>
                </a:solidFill>
              </a:rPr>
              <a:t>(" &lt;&lt; x &lt;&lt; "," &lt;&lt; y </a:t>
            </a:r>
            <a:endParaRPr lang="en-US" altLang="zh-CN" dirty="0" smtClean="0">
              <a:solidFill>
                <a:srgbClr val="0070C0"/>
              </a:solidFill>
            </a:endParaRPr>
          </a:p>
          <a:p>
            <a:pPr marL="393192" lvl="1" indent="0">
              <a:lnSpc>
                <a:spcPct val="120000"/>
              </a:lnSpc>
              <a:buNone/>
            </a:pPr>
            <a:r>
              <a:rPr lang="en-US" altLang="zh-CN" dirty="0">
                <a:solidFill>
                  <a:srgbClr val="0070C0"/>
                </a:solidFill>
              </a:rPr>
              <a:t> </a:t>
            </a:r>
            <a:r>
              <a:rPr lang="en-US" altLang="zh-CN" dirty="0" smtClean="0">
                <a:solidFill>
                  <a:srgbClr val="0070C0"/>
                </a:solidFill>
              </a:rPr>
              <a:t>            &lt;&lt; </a:t>
            </a:r>
            <a:r>
              <a:rPr lang="en-US" altLang="zh-CN" dirty="0">
                <a:solidFill>
                  <a:srgbClr val="0070C0"/>
                </a:solidFill>
              </a:rPr>
              <a:t>") </a:t>
            </a:r>
            <a:r>
              <a:rPr lang="zh-CN" altLang="en-US" dirty="0">
                <a:solidFill>
                  <a:srgbClr val="0070C0"/>
                </a:solidFill>
              </a:rPr>
              <a:t>处像素值为</a:t>
            </a:r>
            <a:r>
              <a:rPr lang="en-US" altLang="zh-CN" dirty="0">
                <a:solidFill>
                  <a:srgbClr val="0070C0"/>
                </a:solidFill>
              </a:rPr>
              <a:t>: "</a:t>
            </a:r>
          </a:p>
          <a:p>
            <a:pPr marL="393192" lvl="1" indent="0">
              <a:lnSpc>
                <a:spcPct val="120000"/>
              </a:lnSpc>
              <a:buNone/>
            </a:pPr>
            <a:r>
              <a:rPr lang="en-US" altLang="zh-CN" dirty="0">
                <a:solidFill>
                  <a:srgbClr val="0070C0"/>
                </a:solidFill>
              </a:rPr>
              <a:t>	</a:t>
            </a:r>
            <a:r>
              <a:rPr lang="en-US" altLang="zh-CN" dirty="0" smtClean="0">
                <a:solidFill>
                  <a:srgbClr val="0070C0"/>
                </a:solidFill>
              </a:rPr>
              <a:t>      &lt;&lt; </a:t>
            </a:r>
            <a:r>
              <a:rPr lang="en-US" altLang="zh-CN" dirty="0" err="1">
                <a:solidFill>
                  <a:srgbClr val="FF0000"/>
                </a:solidFill>
              </a:rPr>
              <a:t>static_cast</a:t>
            </a:r>
            <a:r>
              <a:rPr lang="en-US" altLang="zh-CN" dirty="0">
                <a:solidFill>
                  <a:srgbClr val="0070C0"/>
                </a:solidFill>
              </a:rPr>
              <a:t>&lt;</a:t>
            </a:r>
            <a:r>
              <a:rPr lang="en-US" altLang="zh-CN" dirty="0" err="1">
                <a:solidFill>
                  <a:srgbClr val="0070C0"/>
                </a:solidFill>
              </a:rPr>
              <a:t>int</a:t>
            </a:r>
            <a:r>
              <a:rPr lang="en-US" altLang="zh-CN" dirty="0">
                <a:solidFill>
                  <a:srgbClr val="0070C0"/>
                </a:solidFill>
              </a:rPr>
              <a:t>&gt;(</a:t>
            </a:r>
            <a:r>
              <a:rPr lang="en-US" altLang="zh-CN" dirty="0" err="1">
                <a:solidFill>
                  <a:srgbClr val="0070C0"/>
                </a:solidFill>
              </a:rPr>
              <a:t>im</a:t>
            </a:r>
            <a:r>
              <a:rPr lang="en-US" altLang="zh-CN" dirty="0">
                <a:solidFill>
                  <a:srgbClr val="0070C0"/>
                </a:solidFill>
              </a:rPr>
              <a:t>-&gt;</a:t>
            </a:r>
            <a:r>
              <a:rPr lang="en-US" altLang="zh-CN" dirty="0">
                <a:solidFill>
                  <a:srgbClr val="FF0000"/>
                </a:solidFill>
              </a:rPr>
              <a:t>at</a:t>
            </a:r>
            <a:r>
              <a:rPr lang="en-US" altLang="zh-CN" dirty="0">
                <a:solidFill>
                  <a:srgbClr val="0070C0"/>
                </a:solidFill>
              </a:rPr>
              <a:t> &lt;</a:t>
            </a:r>
            <a:r>
              <a:rPr lang="en-US" altLang="zh-CN" dirty="0" err="1">
                <a:solidFill>
                  <a:srgbClr val="0070C0"/>
                </a:solidFill>
              </a:rPr>
              <a:t>uchar</a:t>
            </a:r>
            <a:r>
              <a:rPr lang="en-US" altLang="zh-CN" dirty="0">
                <a:solidFill>
                  <a:srgbClr val="0070C0"/>
                </a:solidFill>
              </a:rPr>
              <a:t>&gt;(cv::</a:t>
            </a:r>
            <a:r>
              <a:rPr lang="en-US" altLang="zh-CN" dirty="0">
                <a:solidFill>
                  <a:srgbClr val="FF0000"/>
                </a:solidFill>
              </a:rPr>
              <a:t>Point</a:t>
            </a:r>
            <a:r>
              <a:rPr lang="en-US" altLang="zh-CN" dirty="0">
                <a:solidFill>
                  <a:srgbClr val="0070C0"/>
                </a:solidFill>
              </a:rPr>
              <a:t>(x, y))) </a:t>
            </a:r>
            <a:endParaRPr lang="en-US" altLang="zh-CN" dirty="0" smtClean="0">
              <a:solidFill>
                <a:srgbClr val="0070C0"/>
              </a:solidFill>
            </a:endParaRPr>
          </a:p>
          <a:p>
            <a:pPr marL="393192" lvl="1" indent="0">
              <a:lnSpc>
                <a:spcPct val="120000"/>
              </a:lnSpc>
              <a:buNone/>
            </a:pPr>
            <a:r>
              <a:rPr lang="en-US" altLang="zh-CN" dirty="0">
                <a:solidFill>
                  <a:srgbClr val="0070C0"/>
                </a:solidFill>
              </a:rPr>
              <a:t> </a:t>
            </a:r>
            <a:r>
              <a:rPr lang="en-US" altLang="zh-CN" dirty="0" smtClean="0">
                <a:solidFill>
                  <a:srgbClr val="0070C0"/>
                </a:solidFill>
              </a:rPr>
              <a:t>            &lt;&lt; </a:t>
            </a:r>
            <a:r>
              <a:rPr lang="en-US" altLang="zh-CN" dirty="0" err="1">
                <a:solidFill>
                  <a:srgbClr val="0070C0"/>
                </a:solidFill>
              </a:rPr>
              <a:t>std</a:t>
            </a:r>
            <a:r>
              <a:rPr lang="en-US" altLang="zh-CN" dirty="0">
                <a:solidFill>
                  <a:srgbClr val="0070C0"/>
                </a:solidFill>
              </a:rPr>
              <a:t>::</a:t>
            </a:r>
            <a:r>
              <a:rPr lang="en-US" altLang="zh-CN" dirty="0" err="1">
                <a:solidFill>
                  <a:srgbClr val="0070C0"/>
                </a:solidFill>
              </a:rPr>
              <a:t>endl</a:t>
            </a:r>
            <a:r>
              <a:rPr lang="en-US" altLang="zh-CN" dirty="0">
                <a:solidFill>
                  <a:srgbClr val="0070C0"/>
                </a:solidFill>
              </a:rPr>
              <a:t>;</a:t>
            </a:r>
          </a:p>
          <a:p>
            <a:pPr marL="393192" lvl="1" indent="0">
              <a:lnSpc>
                <a:spcPct val="120000"/>
              </a:lnSpc>
              <a:buNone/>
            </a:pPr>
            <a:r>
              <a:rPr lang="en-US" altLang="zh-CN" dirty="0">
                <a:solidFill>
                  <a:srgbClr val="0070C0"/>
                </a:solidFill>
              </a:rPr>
              <a:t>	</a:t>
            </a:r>
            <a:r>
              <a:rPr lang="en-US" altLang="zh-CN" dirty="0" smtClean="0">
                <a:solidFill>
                  <a:srgbClr val="0070C0"/>
                </a:solidFill>
              </a:rPr>
              <a:t>      break</a:t>
            </a:r>
            <a:r>
              <a:rPr lang="en-US" altLang="zh-CN" dirty="0">
                <a:solidFill>
                  <a:srgbClr val="0070C0"/>
                </a:solidFill>
              </a:rPr>
              <a:t>;</a:t>
            </a:r>
          </a:p>
          <a:p>
            <a:pPr marL="393192" lvl="1" indent="0">
              <a:lnSpc>
                <a:spcPct val="120000"/>
              </a:lnSpc>
              <a:buNone/>
            </a:pPr>
            <a:r>
              <a:rPr lang="en-US" altLang="zh-CN" dirty="0">
                <a:solidFill>
                  <a:srgbClr val="0070C0"/>
                </a:solidFill>
              </a:rPr>
              <a:t>	}</a:t>
            </a:r>
          </a:p>
          <a:p>
            <a:pPr marL="393192" lvl="1" indent="0">
              <a:lnSpc>
                <a:spcPct val="120000"/>
              </a:lnSpc>
              <a:buNone/>
            </a:pPr>
            <a:r>
              <a:rPr lang="en-US" altLang="zh-CN" dirty="0">
                <a:solidFill>
                  <a:srgbClr val="0070C0"/>
                </a:solidFill>
              </a:rPr>
              <a:t>}</a:t>
            </a:r>
            <a:endParaRPr lang="en-US" altLang="zh-CN" dirty="0" smtClean="0">
              <a:solidFill>
                <a:srgbClr val="0070C0"/>
              </a:solidFill>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t>28</a:t>
            </a:fld>
            <a:endParaRPr lang="zh-CN" altLang="en-US"/>
          </a:p>
        </p:txBody>
      </p:sp>
    </p:spTree>
    <p:extLst>
      <p:ext uri="{BB962C8B-B14F-4D97-AF65-F5344CB8AC3E}">
        <p14:creationId xmlns:p14="http://schemas.microsoft.com/office/powerpoint/2010/main" val="338232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1000"/>
                                        <p:tgtEl>
                                          <p:spTgt spid="2">
                                            <p:txEl>
                                              <p:pRg st="4" end="4"/>
                                            </p:txEl>
                                          </p:spTgt>
                                        </p:tgtEl>
                                      </p:cBhvr>
                                    </p:animEffect>
                                    <p:anim calcmode="lin" valueType="num">
                                      <p:cBhvr>
                                        <p:cTn id="27"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fade">
                                      <p:cBhvr>
                                        <p:cTn id="31" dur="1000"/>
                                        <p:tgtEl>
                                          <p:spTgt spid="2">
                                            <p:txEl>
                                              <p:pRg st="5" end="5"/>
                                            </p:txEl>
                                          </p:spTgt>
                                        </p:tgtEl>
                                      </p:cBhvr>
                                    </p:animEffect>
                                    <p:anim calcmode="lin" valueType="num">
                                      <p:cBhvr>
                                        <p:cTn id="32"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2">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fade">
                                      <p:cBhvr>
                                        <p:cTn id="36" dur="1000"/>
                                        <p:tgtEl>
                                          <p:spTgt spid="2">
                                            <p:txEl>
                                              <p:pRg st="6" end="6"/>
                                            </p:txEl>
                                          </p:spTgt>
                                        </p:tgtEl>
                                      </p:cBhvr>
                                    </p:animEffect>
                                    <p:anim calcmode="lin" valueType="num">
                                      <p:cBhvr>
                                        <p:cTn id="37"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2">
                                            <p:txEl>
                                              <p:pRg st="6" end="6"/>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2">
                                            <p:txEl>
                                              <p:pRg st="7" end="7"/>
                                            </p:txEl>
                                          </p:spTgt>
                                        </p:tgtEl>
                                        <p:attrNameLst>
                                          <p:attrName>style.visibility</p:attrName>
                                        </p:attrNameLst>
                                      </p:cBhvr>
                                      <p:to>
                                        <p:strVal val="visible"/>
                                      </p:to>
                                    </p:set>
                                    <p:animEffect transition="in" filter="fade">
                                      <p:cBhvr>
                                        <p:cTn id="41" dur="1000"/>
                                        <p:tgtEl>
                                          <p:spTgt spid="2">
                                            <p:txEl>
                                              <p:pRg st="7" end="7"/>
                                            </p:txEl>
                                          </p:spTgt>
                                        </p:tgtEl>
                                      </p:cBhvr>
                                    </p:animEffect>
                                    <p:anim calcmode="lin" valueType="num">
                                      <p:cBhvr>
                                        <p:cTn id="42"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2">
                                            <p:txEl>
                                              <p:pRg st="7" end="7"/>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
                                            <p:txEl>
                                              <p:pRg st="8" end="8"/>
                                            </p:txEl>
                                          </p:spTgt>
                                        </p:tgtEl>
                                        <p:attrNameLst>
                                          <p:attrName>style.visibility</p:attrName>
                                        </p:attrNameLst>
                                      </p:cBhvr>
                                      <p:to>
                                        <p:strVal val="visible"/>
                                      </p:to>
                                    </p:set>
                                    <p:animEffect transition="in" filter="fade">
                                      <p:cBhvr>
                                        <p:cTn id="46" dur="1000"/>
                                        <p:tgtEl>
                                          <p:spTgt spid="2">
                                            <p:txEl>
                                              <p:pRg st="8" end="8"/>
                                            </p:txEl>
                                          </p:spTgt>
                                        </p:tgtEl>
                                      </p:cBhvr>
                                    </p:animEffect>
                                    <p:anim calcmode="lin" valueType="num">
                                      <p:cBhvr>
                                        <p:cTn id="47"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48" dur="1000" fill="hold"/>
                                        <p:tgtEl>
                                          <p:spTgt spid="2">
                                            <p:txEl>
                                              <p:pRg st="8" end="8"/>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
                                            <p:txEl>
                                              <p:pRg st="9" end="9"/>
                                            </p:txEl>
                                          </p:spTgt>
                                        </p:tgtEl>
                                        <p:attrNameLst>
                                          <p:attrName>style.visibility</p:attrName>
                                        </p:attrNameLst>
                                      </p:cBhvr>
                                      <p:to>
                                        <p:strVal val="visible"/>
                                      </p:to>
                                    </p:set>
                                    <p:animEffect transition="in" filter="fade">
                                      <p:cBhvr>
                                        <p:cTn id="51" dur="1000"/>
                                        <p:tgtEl>
                                          <p:spTgt spid="2">
                                            <p:txEl>
                                              <p:pRg st="9" end="9"/>
                                            </p:txEl>
                                          </p:spTgt>
                                        </p:tgtEl>
                                      </p:cBhvr>
                                    </p:animEffect>
                                    <p:anim calcmode="lin" valueType="num">
                                      <p:cBhvr>
                                        <p:cTn id="52"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53" dur="1000" fill="hold"/>
                                        <p:tgtEl>
                                          <p:spTgt spid="2">
                                            <p:txEl>
                                              <p:pRg st="9" end="9"/>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
                                            <p:txEl>
                                              <p:pRg st="10" end="10"/>
                                            </p:txEl>
                                          </p:spTgt>
                                        </p:tgtEl>
                                        <p:attrNameLst>
                                          <p:attrName>style.visibility</p:attrName>
                                        </p:attrNameLst>
                                      </p:cBhvr>
                                      <p:to>
                                        <p:strVal val="visible"/>
                                      </p:to>
                                    </p:set>
                                    <p:animEffect transition="in" filter="fade">
                                      <p:cBhvr>
                                        <p:cTn id="56" dur="1000"/>
                                        <p:tgtEl>
                                          <p:spTgt spid="2">
                                            <p:txEl>
                                              <p:pRg st="10" end="10"/>
                                            </p:txEl>
                                          </p:spTgt>
                                        </p:tgtEl>
                                      </p:cBhvr>
                                    </p:animEffect>
                                    <p:anim calcmode="lin" valueType="num">
                                      <p:cBhvr>
                                        <p:cTn id="57"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10" end="10"/>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
                                            <p:txEl>
                                              <p:pRg st="11" end="11"/>
                                            </p:txEl>
                                          </p:spTgt>
                                        </p:tgtEl>
                                        <p:attrNameLst>
                                          <p:attrName>style.visibility</p:attrName>
                                        </p:attrNameLst>
                                      </p:cBhvr>
                                      <p:to>
                                        <p:strVal val="visible"/>
                                      </p:to>
                                    </p:set>
                                    <p:animEffect transition="in" filter="fade">
                                      <p:cBhvr>
                                        <p:cTn id="61" dur="1000"/>
                                        <p:tgtEl>
                                          <p:spTgt spid="2">
                                            <p:txEl>
                                              <p:pRg st="11" end="11"/>
                                            </p:txEl>
                                          </p:spTgt>
                                        </p:tgtEl>
                                      </p:cBhvr>
                                    </p:animEffect>
                                    <p:anim calcmode="lin" valueType="num">
                                      <p:cBhvr>
                                        <p:cTn id="62" dur="1000" fill="hold"/>
                                        <p:tgtEl>
                                          <p:spTgt spid="2">
                                            <p:txEl>
                                              <p:pRg st="11" end="11"/>
                                            </p:txEl>
                                          </p:spTgt>
                                        </p:tgtEl>
                                        <p:attrNameLst>
                                          <p:attrName>ppt_x</p:attrName>
                                        </p:attrNameLst>
                                      </p:cBhvr>
                                      <p:tavLst>
                                        <p:tav tm="0">
                                          <p:val>
                                            <p:strVal val="#ppt_x"/>
                                          </p:val>
                                        </p:tav>
                                        <p:tav tm="100000">
                                          <p:val>
                                            <p:strVal val="#ppt_x"/>
                                          </p:val>
                                        </p:tav>
                                      </p:tavLst>
                                    </p:anim>
                                    <p:anim calcmode="lin" valueType="num">
                                      <p:cBhvr>
                                        <p:cTn id="63" dur="1000" fill="hold"/>
                                        <p:tgtEl>
                                          <p:spTgt spid="2">
                                            <p:txEl>
                                              <p:pRg st="11" end="11"/>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
                                            <p:txEl>
                                              <p:pRg st="12" end="12"/>
                                            </p:txEl>
                                          </p:spTgt>
                                        </p:tgtEl>
                                        <p:attrNameLst>
                                          <p:attrName>style.visibility</p:attrName>
                                        </p:attrNameLst>
                                      </p:cBhvr>
                                      <p:to>
                                        <p:strVal val="visible"/>
                                      </p:to>
                                    </p:set>
                                    <p:animEffect transition="in" filter="fade">
                                      <p:cBhvr>
                                        <p:cTn id="66" dur="1000"/>
                                        <p:tgtEl>
                                          <p:spTgt spid="2">
                                            <p:txEl>
                                              <p:pRg st="12" end="12"/>
                                            </p:txEl>
                                          </p:spTgt>
                                        </p:tgtEl>
                                      </p:cBhvr>
                                    </p:animEffect>
                                    <p:anim calcmode="lin" valueType="num">
                                      <p:cBhvr>
                                        <p:cTn id="67" dur="1000" fill="hold"/>
                                        <p:tgtEl>
                                          <p:spTgt spid="2">
                                            <p:txEl>
                                              <p:pRg st="12" end="12"/>
                                            </p:txEl>
                                          </p:spTgt>
                                        </p:tgtEl>
                                        <p:attrNameLst>
                                          <p:attrName>ppt_x</p:attrName>
                                        </p:attrNameLst>
                                      </p:cBhvr>
                                      <p:tavLst>
                                        <p:tav tm="0">
                                          <p:val>
                                            <p:strVal val="#ppt_x"/>
                                          </p:val>
                                        </p:tav>
                                        <p:tav tm="100000">
                                          <p:val>
                                            <p:strVal val="#ppt_x"/>
                                          </p:val>
                                        </p:tav>
                                      </p:tavLst>
                                    </p:anim>
                                    <p:anim calcmode="lin" valueType="num">
                                      <p:cBhvr>
                                        <p:cTn id="68" dur="1000" fill="hold"/>
                                        <p:tgtEl>
                                          <p:spTgt spid="2">
                                            <p:txEl>
                                              <p:pRg st="12" end="12"/>
                                            </p:txEl>
                                          </p:spTgt>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2">
                                            <p:txEl>
                                              <p:pRg st="13" end="13"/>
                                            </p:txEl>
                                          </p:spTgt>
                                        </p:tgtEl>
                                        <p:attrNameLst>
                                          <p:attrName>style.visibility</p:attrName>
                                        </p:attrNameLst>
                                      </p:cBhvr>
                                      <p:to>
                                        <p:strVal val="visible"/>
                                      </p:to>
                                    </p:set>
                                    <p:animEffect transition="in" filter="fade">
                                      <p:cBhvr>
                                        <p:cTn id="71" dur="1000"/>
                                        <p:tgtEl>
                                          <p:spTgt spid="2">
                                            <p:txEl>
                                              <p:pRg st="13" end="13"/>
                                            </p:txEl>
                                          </p:spTgt>
                                        </p:tgtEl>
                                      </p:cBhvr>
                                    </p:animEffect>
                                    <p:anim calcmode="lin" valueType="num">
                                      <p:cBhvr>
                                        <p:cTn id="72" dur="1000" fill="hold"/>
                                        <p:tgtEl>
                                          <p:spTgt spid="2">
                                            <p:txEl>
                                              <p:pRg st="13" end="13"/>
                                            </p:txEl>
                                          </p:spTgt>
                                        </p:tgtEl>
                                        <p:attrNameLst>
                                          <p:attrName>ppt_x</p:attrName>
                                        </p:attrNameLst>
                                      </p:cBhvr>
                                      <p:tavLst>
                                        <p:tav tm="0">
                                          <p:val>
                                            <p:strVal val="#ppt_x"/>
                                          </p:val>
                                        </p:tav>
                                        <p:tav tm="100000">
                                          <p:val>
                                            <p:strVal val="#ppt_x"/>
                                          </p:val>
                                        </p:tav>
                                      </p:tavLst>
                                    </p:anim>
                                    <p:anim calcmode="lin" valueType="num">
                                      <p:cBhvr>
                                        <p:cTn id="73" dur="1000" fill="hold"/>
                                        <p:tgtEl>
                                          <p:spTgt spid="2">
                                            <p:txEl>
                                              <p:pRg st="13" end="13"/>
                                            </p:txEl>
                                          </p:spTgt>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2">
                                            <p:txEl>
                                              <p:pRg st="14" end="14"/>
                                            </p:txEl>
                                          </p:spTgt>
                                        </p:tgtEl>
                                        <p:attrNameLst>
                                          <p:attrName>style.visibility</p:attrName>
                                        </p:attrNameLst>
                                      </p:cBhvr>
                                      <p:to>
                                        <p:strVal val="visible"/>
                                      </p:to>
                                    </p:set>
                                    <p:animEffect transition="in" filter="fade">
                                      <p:cBhvr>
                                        <p:cTn id="76" dur="1000"/>
                                        <p:tgtEl>
                                          <p:spTgt spid="2">
                                            <p:txEl>
                                              <p:pRg st="14" end="14"/>
                                            </p:txEl>
                                          </p:spTgt>
                                        </p:tgtEl>
                                      </p:cBhvr>
                                    </p:animEffect>
                                    <p:anim calcmode="lin" valueType="num">
                                      <p:cBhvr>
                                        <p:cTn id="77" dur="1000" fill="hold"/>
                                        <p:tgtEl>
                                          <p:spTgt spid="2">
                                            <p:txEl>
                                              <p:pRg st="14" end="14"/>
                                            </p:txEl>
                                          </p:spTgt>
                                        </p:tgtEl>
                                        <p:attrNameLst>
                                          <p:attrName>ppt_x</p:attrName>
                                        </p:attrNameLst>
                                      </p:cBhvr>
                                      <p:tavLst>
                                        <p:tav tm="0">
                                          <p:val>
                                            <p:strVal val="#ppt_x"/>
                                          </p:val>
                                        </p:tav>
                                        <p:tav tm="100000">
                                          <p:val>
                                            <p:strVal val="#ppt_x"/>
                                          </p:val>
                                        </p:tav>
                                      </p:tavLst>
                                    </p:anim>
                                    <p:anim calcmode="lin" valueType="num">
                                      <p:cBhvr>
                                        <p:cTn id="78" dur="1000" fill="hold"/>
                                        <p:tgtEl>
                                          <p:spTgt spid="2">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260648"/>
            <a:ext cx="8507288" cy="6552728"/>
          </a:xfrm>
        </p:spPr>
        <p:txBody>
          <a:bodyPr>
            <a:normAutofit/>
          </a:bodyPr>
          <a:lstStyle/>
          <a:p>
            <a:pPr>
              <a:lnSpc>
                <a:spcPct val="120000"/>
              </a:lnSpc>
            </a:pPr>
            <a:r>
              <a:rPr lang="zh-CN" altLang="en-US" dirty="0" smtClean="0">
                <a:solidFill>
                  <a:srgbClr val="FF0000"/>
                </a:solidFill>
              </a:rPr>
              <a:t>扩展</a:t>
            </a:r>
            <a:r>
              <a:rPr lang="en-US" altLang="zh-CN" dirty="0" smtClean="0">
                <a:solidFill>
                  <a:srgbClr val="FF0000"/>
                </a:solidFill>
              </a:rPr>
              <a:t>1</a:t>
            </a:r>
            <a:r>
              <a:rPr lang="zh-CN" altLang="en-US" dirty="0" smtClean="0"/>
              <a:t>：</a:t>
            </a:r>
            <a:r>
              <a:rPr lang="zh-CN" altLang="en-US" dirty="0" smtClean="0">
                <a:solidFill>
                  <a:srgbClr val="FF0000"/>
                </a:solidFill>
              </a:rPr>
              <a:t>鼠标回调函数</a:t>
            </a:r>
            <a:r>
              <a:rPr lang="zh-CN" altLang="en-US" dirty="0" smtClean="0"/>
              <a:t>的使用</a:t>
            </a:r>
            <a:r>
              <a:rPr lang="en-US" altLang="zh-CN" dirty="0" smtClean="0"/>
              <a:t>(</a:t>
            </a:r>
            <a:r>
              <a:rPr lang="zh-CN" altLang="en-US" dirty="0" smtClean="0"/>
              <a:t>续</a:t>
            </a:r>
            <a:r>
              <a:rPr lang="en-US" altLang="zh-CN" dirty="0" smtClean="0"/>
              <a:t>)</a:t>
            </a:r>
          </a:p>
          <a:p>
            <a:pPr marL="109728" indent="0">
              <a:lnSpc>
                <a:spcPct val="120000"/>
              </a:lnSpc>
              <a:buNone/>
            </a:pPr>
            <a:r>
              <a:rPr lang="zh-CN" altLang="en-US" dirty="0" smtClean="0"/>
              <a:t>实现鼠标左键单击时在命令控制台输出点击位置的像素值</a:t>
            </a:r>
            <a:r>
              <a:rPr lang="en-US" altLang="zh-CN" dirty="0" smtClean="0"/>
              <a:t>(</a:t>
            </a:r>
            <a:r>
              <a:rPr lang="zh-CN" altLang="en-US" dirty="0" smtClean="0"/>
              <a:t>暂时针对</a:t>
            </a:r>
            <a:r>
              <a:rPr lang="zh-CN" altLang="en-US" dirty="0" smtClean="0">
                <a:solidFill>
                  <a:srgbClr val="FF0000"/>
                </a:solidFill>
              </a:rPr>
              <a:t>灰度图</a:t>
            </a:r>
            <a:r>
              <a:rPr lang="en-US" altLang="zh-CN" dirty="0" smtClean="0"/>
              <a:t>)</a:t>
            </a:r>
          </a:p>
          <a:p>
            <a:pPr lvl="1">
              <a:lnSpc>
                <a:spcPct val="120000"/>
              </a:lnSpc>
            </a:pPr>
            <a:r>
              <a:rPr lang="zh-CN" altLang="en-US" dirty="0" smtClean="0"/>
              <a:t>在</a:t>
            </a:r>
            <a:r>
              <a:rPr lang="en-US" altLang="zh-CN" dirty="0" smtClean="0">
                <a:solidFill>
                  <a:srgbClr val="0070C0"/>
                </a:solidFill>
              </a:rPr>
              <a:t>main</a:t>
            </a:r>
            <a:r>
              <a:rPr lang="zh-CN" altLang="en-US" dirty="0" smtClean="0"/>
              <a:t>函数中设置</a:t>
            </a:r>
            <a:r>
              <a:rPr lang="zh-CN" altLang="en-US" dirty="0" smtClean="0">
                <a:solidFill>
                  <a:srgbClr val="FF0000"/>
                </a:solidFill>
              </a:rPr>
              <a:t>鼠标回调函数</a:t>
            </a:r>
            <a:r>
              <a:rPr lang="zh-CN" altLang="en-US" dirty="0" smtClean="0"/>
              <a:t>：</a:t>
            </a:r>
            <a:endParaRPr lang="en-US" altLang="zh-CN" dirty="0" smtClean="0"/>
          </a:p>
          <a:p>
            <a:pPr marL="393192" lvl="1" indent="0">
              <a:lnSpc>
                <a:spcPct val="120000"/>
              </a:lnSpc>
              <a:buNone/>
            </a:pPr>
            <a:r>
              <a:rPr lang="en-US" altLang="zh-CN" dirty="0"/>
              <a:t>   </a:t>
            </a:r>
            <a:r>
              <a:rPr lang="en-US" altLang="zh-CN" dirty="0">
                <a:solidFill>
                  <a:srgbClr val="0070C0"/>
                </a:solidFill>
              </a:rPr>
              <a:t>cv::</a:t>
            </a:r>
            <a:r>
              <a:rPr lang="en-US" altLang="zh-CN" dirty="0" err="1">
                <a:solidFill>
                  <a:srgbClr val="FF0000"/>
                </a:solidFill>
              </a:rPr>
              <a:t>setMouseCallback</a:t>
            </a:r>
            <a:r>
              <a:rPr lang="en-US" altLang="zh-CN" dirty="0" smtClean="0">
                <a:solidFill>
                  <a:srgbClr val="0070C0"/>
                </a:solidFill>
              </a:rPr>
              <a:t>(</a:t>
            </a:r>
          </a:p>
          <a:p>
            <a:pPr marL="393192" lvl="1" indent="0">
              <a:lnSpc>
                <a:spcPct val="120000"/>
              </a:lnSpc>
              <a:buNone/>
            </a:pPr>
            <a:r>
              <a:rPr lang="en-US" altLang="zh-CN" dirty="0">
                <a:solidFill>
                  <a:srgbClr val="0070C0"/>
                </a:solidFill>
              </a:rPr>
              <a:t>	 </a:t>
            </a:r>
            <a:r>
              <a:rPr lang="en-US" altLang="zh-CN" dirty="0" smtClean="0">
                <a:solidFill>
                  <a:srgbClr val="0070C0"/>
                </a:solidFill>
              </a:rPr>
              <a:t>“</a:t>
            </a:r>
            <a:r>
              <a:rPr lang="zh-CN" altLang="en-US" dirty="0" smtClean="0">
                <a:solidFill>
                  <a:srgbClr val="0070C0"/>
                </a:solidFill>
              </a:rPr>
              <a:t>原始图像</a:t>
            </a:r>
            <a:r>
              <a:rPr lang="en-US" altLang="zh-CN" dirty="0" smtClean="0">
                <a:solidFill>
                  <a:srgbClr val="0070C0"/>
                </a:solidFill>
              </a:rPr>
              <a:t>”,  </a:t>
            </a:r>
            <a:r>
              <a:rPr lang="en-US" altLang="zh-CN" dirty="0" smtClean="0">
                <a:solidFill>
                  <a:srgbClr val="00B050"/>
                </a:solidFill>
              </a:rPr>
              <a:t>// </a:t>
            </a:r>
            <a:r>
              <a:rPr lang="zh-CN" altLang="en-US" dirty="0" smtClean="0">
                <a:solidFill>
                  <a:srgbClr val="00B050"/>
                </a:solidFill>
              </a:rPr>
              <a:t>捕获鼠标事件的窗口</a:t>
            </a:r>
            <a:endParaRPr lang="en-US" altLang="zh-CN" dirty="0" smtClean="0">
              <a:solidFill>
                <a:srgbClr val="00B050"/>
              </a:solidFill>
            </a:endParaRPr>
          </a:p>
          <a:p>
            <a:pPr marL="393192" lvl="1" indent="0">
              <a:lnSpc>
                <a:spcPct val="120000"/>
              </a:lnSpc>
              <a:buNone/>
            </a:pPr>
            <a:r>
              <a:rPr lang="en-US" altLang="zh-CN" dirty="0">
                <a:solidFill>
                  <a:srgbClr val="0070C0"/>
                </a:solidFill>
              </a:rPr>
              <a:t>	 </a:t>
            </a:r>
            <a:r>
              <a:rPr lang="en-US" altLang="zh-CN" dirty="0" err="1" smtClean="0">
                <a:solidFill>
                  <a:srgbClr val="0070C0"/>
                </a:solidFill>
              </a:rPr>
              <a:t>onMouse</a:t>
            </a:r>
            <a:r>
              <a:rPr lang="en-US" altLang="zh-CN" dirty="0">
                <a:solidFill>
                  <a:srgbClr val="0070C0"/>
                </a:solidFill>
              </a:rPr>
              <a:t>, </a:t>
            </a:r>
            <a:r>
              <a:rPr lang="en-US" altLang="zh-CN" dirty="0" smtClean="0">
                <a:solidFill>
                  <a:srgbClr val="0070C0"/>
                </a:solidFill>
              </a:rPr>
              <a:t>  </a:t>
            </a:r>
            <a:r>
              <a:rPr lang="en-US" altLang="zh-CN" dirty="0" smtClean="0">
                <a:solidFill>
                  <a:srgbClr val="00B050"/>
                </a:solidFill>
              </a:rPr>
              <a:t>// </a:t>
            </a:r>
            <a:r>
              <a:rPr lang="zh-CN" altLang="en-US" dirty="0" smtClean="0">
                <a:solidFill>
                  <a:srgbClr val="00B050"/>
                </a:solidFill>
              </a:rPr>
              <a:t>鼠标回调函数名</a:t>
            </a:r>
            <a:endParaRPr lang="en-US" altLang="zh-CN" dirty="0" smtClean="0">
              <a:solidFill>
                <a:srgbClr val="00B050"/>
              </a:solidFill>
            </a:endParaRPr>
          </a:p>
          <a:p>
            <a:pPr marL="393192" lvl="1" indent="0">
              <a:lnSpc>
                <a:spcPct val="120000"/>
              </a:lnSpc>
              <a:buNone/>
            </a:pPr>
            <a:r>
              <a:rPr lang="en-US" altLang="zh-CN" dirty="0">
                <a:solidFill>
                  <a:srgbClr val="0070C0"/>
                </a:solidFill>
              </a:rPr>
              <a:t>	 </a:t>
            </a:r>
            <a:r>
              <a:rPr lang="en-US" altLang="zh-CN" dirty="0" err="1" smtClean="0">
                <a:solidFill>
                  <a:srgbClr val="FF0000"/>
                </a:solidFill>
              </a:rPr>
              <a:t>reinterpret_cast</a:t>
            </a:r>
            <a:r>
              <a:rPr lang="en-US" altLang="zh-CN" dirty="0" smtClean="0">
                <a:solidFill>
                  <a:srgbClr val="0070C0"/>
                </a:solidFill>
              </a:rPr>
              <a:t>&lt;void</a:t>
            </a:r>
            <a:r>
              <a:rPr lang="en-US" altLang="zh-CN" dirty="0">
                <a:solidFill>
                  <a:srgbClr val="0070C0"/>
                </a:solidFill>
              </a:rPr>
              <a:t>*&gt;(&amp;image</a:t>
            </a:r>
            <a:r>
              <a:rPr lang="en-US" altLang="zh-CN" dirty="0" smtClean="0">
                <a:solidFill>
                  <a:srgbClr val="0070C0"/>
                </a:solidFill>
              </a:rPr>
              <a:t>) </a:t>
            </a:r>
            <a:r>
              <a:rPr lang="en-US" altLang="zh-CN" dirty="0" smtClean="0">
                <a:solidFill>
                  <a:srgbClr val="00B050"/>
                </a:solidFill>
              </a:rPr>
              <a:t>// </a:t>
            </a:r>
            <a:r>
              <a:rPr lang="zh-CN" altLang="en-US" dirty="0" smtClean="0">
                <a:solidFill>
                  <a:srgbClr val="00B050"/>
                </a:solidFill>
              </a:rPr>
              <a:t>传图像对象指针</a:t>
            </a:r>
            <a:endParaRPr lang="en-US" altLang="zh-CN" dirty="0" smtClean="0">
              <a:solidFill>
                <a:srgbClr val="00B050"/>
              </a:solidFill>
            </a:endParaRPr>
          </a:p>
          <a:p>
            <a:pPr marL="393192" lvl="1" indent="0">
              <a:lnSpc>
                <a:spcPct val="120000"/>
              </a:lnSpc>
              <a:buNone/>
            </a:pPr>
            <a:r>
              <a:rPr lang="en-US" altLang="zh-CN" dirty="0">
                <a:solidFill>
                  <a:srgbClr val="0070C0"/>
                </a:solidFill>
              </a:rPr>
              <a:t> </a:t>
            </a:r>
            <a:r>
              <a:rPr lang="en-US" altLang="zh-CN" dirty="0" smtClean="0">
                <a:solidFill>
                  <a:srgbClr val="0070C0"/>
                </a:solidFill>
              </a:rPr>
              <a:t>  );</a:t>
            </a:r>
          </a:p>
          <a:p>
            <a:pPr lvl="1">
              <a:lnSpc>
                <a:spcPct val="120000"/>
              </a:lnSpc>
            </a:pPr>
            <a:r>
              <a:rPr lang="zh-CN" altLang="en-US" dirty="0" smtClean="0">
                <a:solidFill>
                  <a:srgbClr val="0070C0"/>
                </a:solidFill>
              </a:rPr>
              <a:t>测试下吧，注意使用</a:t>
            </a:r>
            <a:r>
              <a:rPr lang="zh-CN" altLang="en-US" dirty="0" smtClean="0">
                <a:solidFill>
                  <a:srgbClr val="FF0000"/>
                </a:solidFill>
              </a:rPr>
              <a:t>灰度图像</a:t>
            </a:r>
            <a:r>
              <a:rPr lang="en-US" altLang="zh-CN" dirty="0" smtClean="0">
                <a:solidFill>
                  <a:srgbClr val="0070C0"/>
                </a:solidFill>
              </a:rPr>
              <a:t>(</a:t>
            </a:r>
            <a:r>
              <a:rPr lang="zh-CN" altLang="en-US" dirty="0" smtClean="0">
                <a:solidFill>
                  <a:srgbClr val="0070C0"/>
                </a:solidFill>
              </a:rPr>
              <a:t>对于</a:t>
            </a:r>
            <a:r>
              <a:rPr lang="zh-CN" altLang="en-US" dirty="0" smtClean="0">
                <a:solidFill>
                  <a:srgbClr val="FF0000"/>
                </a:solidFill>
              </a:rPr>
              <a:t>彩色图像</a:t>
            </a:r>
            <a:r>
              <a:rPr lang="zh-CN" altLang="en-US" dirty="0" smtClean="0">
                <a:solidFill>
                  <a:srgbClr val="0070C0"/>
                </a:solidFill>
              </a:rPr>
              <a:t>只输出了一个通道的像素值</a:t>
            </a:r>
            <a:r>
              <a:rPr lang="en-US" altLang="zh-CN" dirty="0" smtClean="0">
                <a:solidFill>
                  <a:srgbClr val="0070C0"/>
                </a:solidFill>
              </a:rPr>
              <a:t>)</a:t>
            </a:r>
            <a:r>
              <a:rPr lang="zh-CN" altLang="en-US" dirty="0" smtClean="0">
                <a:solidFill>
                  <a:srgbClr val="0070C0"/>
                </a:solidFill>
              </a:rPr>
              <a:t>，同时验证下图像的</a:t>
            </a:r>
            <a:r>
              <a:rPr lang="zh-CN" altLang="en-US" dirty="0" smtClean="0">
                <a:solidFill>
                  <a:srgbClr val="FF0000"/>
                </a:solidFill>
              </a:rPr>
              <a:t>坐标系</a:t>
            </a:r>
            <a:r>
              <a:rPr lang="zh-CN" altLang="en-US" dirty="0" smtClean="0">
                <a:solidFill>
                  <a:srgbClr val="0070C0"/>
                </a:solidFill>
              </a:rPr>
              <a:t>是怎样的</a:t>
            </a:r>
            <a:endParaRPr lang="en-US" altLang="zh-CN" dirty="0" smtClean="0">
              <a:solidFill>
                <a:srgbClr val="0070C0"/>
              </a:solidFill>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t>29</a:t>
            </a:fld>
            <a:endParaRPr lang="zh-CN" altLang="en-US"/>
          </a:p>
        </p:txBody>
      </p:sp>
    </p:spTree>
    <p:extLst>
      <p:ext uri="{BB962C8B-B14F-4D97-AF65-F5344CB8AC3E}">
        <p14:creationId xmlns:p14="http://schemas.microsoft.com/office/powerpoint/2010/main" val="202654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1000"/>
                                        <p:tgtEl>
                                          <p:spTgt spid="2">
                                            <p:txEl>
                                              <p:pRg st="4" end="4"/>
                                            </p:txEl>
                                          </p:spTgt>
                                        </p:tgtEl>
                                      </p:cBhvr>
                                    </p:animEffect>
                                    <p:anim calcmode="lin" valueType="num">
                                      <p:cBhvr>
                                        <p:cTn id="2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1000"/>
                                        <p:tgtEl>
                                          <p:spTgt spid="2">
                                            <p:txEl>
                                              <p:pRg st="5" end="5"/>
                                            </p:txEl>
                                          </p:spTgt>
                                        </p:tgtEl>
                                      </p:cBhvr>
                                    </p:animEffect>
                                    <p:anim calcmode="lin" valueType="num">
                                      <p:cBhvr>
                                        <p:cTn id="25"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1000"/>
                                        <p:tgtEl>
                                          <p:spTgt spid="2">
                                            <p:txEl>
                                              <p:pRg st="6" end="6"/>
                                            </p:txEl>
                                          </p:spTgt>
                                        </p:tgtEl>
                                      </p:cBhvr>
                                    </p:animEffect>
                                    <p:anim calcmode="lin" valueType="num">
                                      <p:cBhvr>
                                        <p:cTn id="3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1000"/>
                                        <p:tgtEl>
                                          <p:spTgt spid="2">
                                            <p:txEl>
                                              <p:pRg st="7" end="7"/>
                                            </p:txEl>
                                          </p:spTgt>
                                        </p:tgtEl>
                                      </p:cBhvr>
                                    </p:animEffect>
                                    <p:anim calcmode="lin" valueType="num">
                                      <p:cBhvr>
                                        <p:cTn id="35"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animEffect transition="in" filter="fade">
                                      <p:cBhvr>
                                        <p:cTn id="41" dur="1000"/>
                                        <p:tgtEl>
                                          <p:spTgt spid="2">
                                            <p:txEl>
                                              <p:pRg st="8" end="8"/>
                                            </p:txEl>
                                          </p:spTgt>
                                        </p:tgtEl>
                                      </p:cBhvr>
                                    </p:animEffect>
                                    <p:anim calcmode="lin" valueType="num">
                                      <p:cBhvr>
                                        <p:cTn id="42"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43"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访问</a:t>
            </a:r>
            <a:r>
              <a:rPr lang="en-US" altLang="zh-CN" dirty="0" err="1" smtClean="0">
                <a:solidFill>
                  <a:srgbClr val="0070C0"/>
                </a:solidFill>
              </a:rPr>
              <a:t>OpenCV</a:t>
            </a:r>
            <a:r>
              <a:rPr lang="zh-CN" altLang="en-US" dirty="0" smtClean="0"/>
              <a:t>官方网站</a:t>
            </a:r>
            <a:r>
              <a:rPr lang="en-US" altLang="zh-CN" dirty="0" smtClean="0">
                <a:hlinkClick r:id="rId2"/>
              </a:rPr>
              <a:t>http://opencv.org</a:t>
            </a:r>
            <a:endParaRPr lang="en-US" altLang="zh-CN" dirty="0" smtClean="0"/>
          </a:p>
          <a:p>
            <a:endParaRPr lang="zh-CN" altLang="en-US" dirty="0"/>
          </a:p>
        </p:txBody>
      </p:sp>
      <p:sp>
        <p:nvSpPr>
          <p:cNvPr id="3" name="标题 2"/>
          <p:cNvSpPr>
            <a:spLocks noGrp="1"/>
          </p:cNvSpPr>
          <p:nvPr>
            <p:ph type="title"/>
          </p:nvPr>
        </p:nvSpPr>
        <p:spPr/>
        <p:txBody>
          <a:bodyPr/>
          <a:lstStyle/>
          <a:p>
            <a:r>
              <a:rPr lang="en-US" altLang="zh-CN" dirty="0" smtClean="0"/>
              <a:t>1.</a:t>
            </a:r>
            <a:r>
              <a:rPr lang="zh-CN" altLang="en-US" dirty="0" smtClean="0"/>
              <a:t>安装</a:t>
            </a:r>
            <a:r>
              <a:rPr lang="en-US" altLang="zh-CN" dirty="0" err="1" smtClean="0"/>
              <a:t>OpenCV</a:t>
            </a:r>
            <a:r>
              <a:rPr lang="zh-CN" altLang="en-US" dirty="0" smtClean="0"/>
              <a:t>库</a:t>
            </a:r>
            <a:endParaRPr lang="zh-CN" altLang="en-US" dirty="0"/>
          </a:p>
        </p:txBody>
      </p:sp>
      <p:sp>
        <p:nvSpPr>
          <p:cNvPr id="4" name="TextBox 3"/>
          <p:cNvSpPr txBox="1"/>
          <p:nvPr/>
        </p:nvSpPr>
        <p:spPr>
          <a:xfrm>
            <a:off x="4986022" y="6381328"/>
            <a:ext cx="3425938" cy="369332"/>
          </a:xfrm>
          <a:prstGeom prst="rect">
            <a:avLst/>
          </a:prstGeom>
          <a:noFill/>
        </p:spPr>
        <p:txBody>
          <a:bodyPr wrap="none" rtlCol="0">
            <a:spAutoFit/>
          </a:bodyPr>
          <a:lstStyle/>
          <a:p>
            <a:r>
              <a:rPr lang="zh-CN" altLang="en-US" dirty="0" smtClean="0">
                <a:solidFill>
                  <a:srgbClr val="FF0000"/>
                </a:solidFill>
              </a:rPr>
              <a:t>下载</a:t>
            </a:r>
            <a:r>
              <a:rPr lang="en-US" altLang="zh-CN" dirty="0" err="1" smtClean="0">
                <a:solidFill>
                  <a:srgbClr val="FF0000"/>
                </a:solidFill>
              </a:rPr>
              <a:t>OpenCV</a:t>
            </a:r>
            <a:r>
              <a:rPr lang="en-US" altLang="zh-CN" dirty="0" smtClean="0">
                <a:solidFill>
                  <a:srgbClr val="FF0000"/>
                </a:solidFill>
              </a:rPr>
              <a:t> 2.4.13(</a:t>
            </a:r>
            <a:r>
              <a:rPr lang="en-US" altLang="zh-CN" dirty="0" err="1" smtClean="0">
                <a:solidFill>
                  <a:srgbClr val="FF0000"/>
                </a:solidFill>
              </a:rPr>
              <a:t>WinPack</a:t>
            </a:r>
            <a:r>
              <a:rPr lang="en-US" altLang="zh-CN" dirty="0" smtClean="0">
                <a:solidFill>
                  <a:srgbClr val="FF0000"/>
                </a:solidFill>
              </a:rPr>
              <a:t>)</a:t>
            </a:r>
            <a:endParaRPr lang="zh-CN" altLang="en-US" dirty="0">
              <a:solidFill>
                <a:srgbClr val="FF0000"/>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3</a:t>
            </a:fld>
            <a:endParaRPr lang="zh-CN"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2066349"/>
            <a:ext cx="7560840" cy="4242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899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a:lnSpc>
                <a:spcPct val="125000"/>
              </a:lnSpc>
            </a:pPr>
            <a:r>
              <a:rPr lang="zh-CN" altLang="en-US" dirty="0" smtClean="0">
                <a:solidFill>
                  <a:srgbClr val="FF0000"/>
                </a:solidFill>
              </a:rPr>
              <a:t>扩展</a:t>
            </a:r>
            <a:r>
              <a:rPr lang="en-US" altLang="zh-CN" dirty="0" smtClean="0">
                <a:solidFill>
                  <a:srgbClr val="FF0000"/>
                </a:solidFill>
              </a:rPr>
              <a:t>2</a:t>
            </a:r>
            <a:r>
              <a:rPr lang="zh-CN" altLang="en-US" dirty="0" smtClean="0"/>
              <a:t>：在图像上</a:t>
            </a:r>
            <a:r>
              <a:rPr lang="zh-CN" altLang="en-US" dirty="0" smtClean="0">
                <a:solidFill>
                  <a:srgbClr val="FF0000"/>
                </a:solidFill>
              </a:rPr>
              <a:t>绘图</a:t>
            </a:r>
            <a:r>
              <a:rPr lang="zh-CN" altLang="en-US" dirty="0" smtClean="0"/>
              <a:t>和</a:t>
            </a:r>
            <a:r>
              <a:rPr lang="zh-CN" altLang="en-US" dirty="0" smtClean="0">
                <a:solidFill>
                  <a:srgbClr val="FF0000"/>
                </a:solidFill>
              </a:rPr>
              <a:t>写入文本</a:t>
            </a:r>
            <a:endParaRPr lang="en-US" altLang="zh-CN" dirty="0" smtClean="0"/>
          </a:p>
          <a:p>
            <a:pPr lvl="1">
              <a:lnSpc>
                <a:spcPct val="125000"/>
              </a:lnSpc>
            </a:pPr>
            <a:r>
              <a:rPr lang="zh-CN" altLang="en-US" dirty="0" smtClean="0"/>
              <a:t>基本的形状绘制函数有</a:t>
            </a:r>
            <a:r>
              <a:rPr lang="en-US" altLang="zh-CN" dirty="0" smtClean="0">
                <a:solidFill>
                  <a:srgbClr val="FF0000"/>
                </a:solidFill>
              </a:rPr>
              <a:t>circle</a:t>
            </a:r>
            <a:r>
              <a:rPr lang="zh-CN" altLang="en-US" dirty="0" smtClean="0"/>
              <a:t>、</a:t>
            </a:r>
            <a:r>
              <a:rPr lang="en-US" altLang="zh-CN" dirty="0" smtClean="0">
                <a:solidFill>
                  <a:srgbClr val="FF0000"/>
                </a:solidFill>
              </a:rPr>
              <a:t>ellipse</a:t>
            </a:r>
            <a:r>
              <a:rPr lang="zh-CN" altLang="en-US" dirty="0" smtClean="0"/>
              <a:t>、</a:t>
            </a:r>
            <a:r>
              <a:rPr lang="en-US" altLang="zh-CN" dirty="0" smtClean="0">
                <a:solidFill>
                  <a:srgbClr val="FF0000"/>
                </a:solidFill>
              </a:rPr>
              <a:t>line</a:t>
            </a:r>
            <a:r>
              <a:rPr lang="zh-CN" altLang="en-US" dirty="0" smtClean="0"/>
              <a:t>、</a:t>
            </a:r>
            <a:r>
              <a:rPr lang="en-US" altLang="zh-CN" dirty="0" smtClean="0">
                <a:solidFill>
                  <a:srgbClr val="FF0000"/>
                </a:solidFill>
              </a:rPr>
              <a:t>rectangle</a:t>
            </a:r>
            <a:r>
              <a:rPr lang="zh-CN" altLang="en-US" dirty="0" smtClean="0"/>
              <a:t>等。使用</a:t>
            </a:r>
            <a:r>
              <a:rPr lang="en-US" altLang="zh-CN" dirty="0" smtClean="0">
                <a:solidFill>
                  <a:srgbClr val="FF0000"/>
                </a:solidFill>
              </a:rPr>
              <a:t>circle</a:t>
            </a:r>
            <a:r>
              <a:rPr lang="zh-CN" altLang="en-US" dirty="0" smtClean="0"/>
              <a:t>函数的例子：</a:t>
            </a:r>
            <a:endParaRPr lang="en-US" altLang="zh-CN" dirty="0" smtClean="0"/>
          </a:p>
          <a:p>
            <a:pPr marL="393192" lvl="1" indent="0">
              <a:lnSpc>
                <a:spcPct val="125000"/>
              </a:lnSpc>
              <a:buNone/>
            </a:pPr>
            <a:r>
              <a:rPr lang="en-US" altLang="zh-CN" dirty="0" smtClean="0"/>
              <a:t>   </a:t>
            </a:r>
            <a:r>
              <a:rPr lang="en-US" altLang="zh-CN" dirty="0" smtClean="0">
                <a:solidFill>
                  <a:srgbClr val="0070C0"/>
                </a:solidFill>
              </a:rPr>
              <a:t>cv::</a:t>
            </a:r>
            <a:r>
              <a:rPr lang="en-US" altLang="zh-CN" dirty="0">
                <a:solidFill>
                  <a:srgbClr val="0070C0"/>
                </a:solidFill>
              </a:rPr>
              <a:t> </a:t>
            </a:r>
            <a:r>
              <a:rPr lang="en-US" altLang="zh-CN" dirty="0">
                <a:solidFill>
                  <a:srgbClr val="FF0000"/>
                </a:solidFill>
              </a:rPr>
              <a:t>circle</a:t>
            </a:r>
            <a:r>
              <a:rPr lang="en-US" altLang="zh-CN" dirty="0" smtClean="0">
                <a:solidFill>
                  <a:srgbClr val="0070C0"/>
                </a:solidFill>
              </a:rPr>
              <a:t>(</a:t>
            </a:r>
          </a:p>
          <a:p>
            <a:pPr marL="393192" lvl="1" indent="0">
              <a:lnSpc>
                <a:spcPct val="125000"/>
              </a:lnSpc>
              <a:buNone/>
            </a:pPr>
            <a:r>
              <a:rPr lang="en-US" altLang="zh-CN" dirty="0" smtClean="0">
                <a:solidFill>
                  <a:srgbClr val="FF0000"/>
                </a:solidFill>
              </a:rPr>
              <a:t>	</a:t>
            </a:r>
            <a:r>
              <a:rPr lang="en-US" altLang="zh-CN" dirty="0" smtClean="0">
                <a:solidFill>
                  <a:srgbClr val="0070C0"/>
                </a:solidFill>
              </a:rPr>
              <a:t>image, 			</a:t>
            </a:r>
            <a:r>
              <a:rPr lang="en-US" altLang="zh-CN" dirty="0" smtClean="0">
                <a:solidFill>
                  <a:srgbClr val="00B050"/>
                </a:solidFill>
              </a:rPr>
              <a:t>// </a:t>
            </a:r>
            <a:r>
              <a:rPr lang="zh-CN" altLang="en-US" dirty="0" smtClean="0">
                <a:solidFill>
                  <a:srgbClr val="00B050"/>
                </a:solidFill>
              </a:rPr>
              <a:t>目标图像</a:t>
            </a:r>
            <a:endParaRPr lang="en-US" altLang="zh-CN" dirty="0" smtClean="0">
              <a:solidFill>
                <a:srgbClr val="00B050"/>
              </a:solidFill>
            </a:endParaRPr>
          </a:p>
          <a:p>
            <a:pPr marL="393192" lvl="1" indent="0">
              <a:lnSpc>
                <a:spcPct val="125000"/>
              </a:lnSpc>
              <a:buNone/>
            </a:pPr>
            <a:r>
              <a:rPr lang="en-US" altLang="zh-CN" dirty="0">
                <a:solidFill>
                  <a:srgbClr val="FF0000"/>
                </a:solidFill>
              </a:rPr>
              <a:t>	</a:t>
            </a:r>
            <a:r>
              <a:rPr lang="en-US" altLang="zh-CN" dirty="0">
                <a:solidFill>
                  <a:srgbClr val="0070C0"/>
                </a:solidFill>
              </a:rPr>
              <a:t>cv::Point(386, </a:t>
            </a:r>
            <a:r>
              <a:rPr lang="en-US" altLang="zh-CN" dirty="0" smtClean="0">
                <a:solidFill>
                  <a:srgbClr val="0070C0"/>
                </a:solidFill>
              </a:rPr>
              <a:t>325), </a:t>
            </a:r>
            <a:r>
              <a:rPr lang="en-US" altLang="zh-CN" dirty="0" smtClean="0">
                <a:solidFill>
                  <a:srgbClr val="FF0000"/>
                </a:solidFill>
              </a:rPr>
              <a:t>	</a:t>
            </a:r>
            <a:r>
              <a:rPr lang="en-US" altLang="zh-CN" dirty="0" smtClean="0">
                <a:solidFill>
                  <a:srgbClr val="00B050"/>
                </a:solidFill>
              </a:rPr>
              <a:t>//</a:t>
            </a:r>
            <a:r>
              <a:rPr lang="zh-CN" altLang="en-US" dirty="0">
                <a:solidFill>
                  <a:srgbClr val="00B050"/>
                </a:solidFill>
              </a:rPr>
              <a:t>中心点</a:t>
            </a:r>
            <a:r>
              <a:rPr lang="zh-CN" altLang="en-US" dirty="0" smtClean="0">
                <a:solidFill>
                  <a:srgbClr val="00B050"/>
                </a:solidFill>
              </a:rPr>
              <a:t>坐标</a:t>
            </a:r>
            <a:endParaRPr lang="en-US" altLang="zh-CN" dirty="0" smtClean="0">
              <a:solidFill>
                <a:srgbClr val="00B050"/>
              </a:solidFill>
            </a:endParaRPr>
          </a:p>
          <a:p>
            <a:pPr marL="393192" lvl="1" indent="0">
              <a:lnSpc>
                <a:spcPct val="125000"/>
              </a:lnSpc>
              <a:buNone/>
            </a:pPr>
            <a:r>
              <a:rPr lang="en-US" altLang="zh-CN" dirty="0" smtClean="0">
                <a:solidFill>
                  <a:srgbClr val="FF0000"/>
                </a:solidFill>
              </a:rPr>
              <a:t>	</a:t>
            </a:r>
            <a:r>
              <a:rPr lang="en-US" altLang="zh-CN" dirty="0" smtClean="0">
                <a:solidFill>
                  <a:srgbClr val="0070C0"/>
                </a:solidFill>
              </a:rPr>
              <a:t>300,</a:t>
            </a:r>
            <a:r>
              <a:rPr lang="en-US" altLang="zh-CN" dirty="0" smtClean="0">
                <a:solidFill>
                  <a:srgbClr val="FF0000"/>
                </a:solidFill>
              </a:rPr>
              <a:t> 				</a:t>
            </a:r>
            <a:r>
              <a:rPr lang="en-US" altLang="zh-CN" dirty="0" smtClean="0">
                <a:solidFill>
                  <a:srgbClr val="00B050"/>
                </a:solidFill>
              </a:rPr>
              <a:t>//</a:t>
            </a:r>
            <a:r>
              <a:rPr lang="zh-CN" altLang="en-US" dirty="0" smtClean="0">
                <a:solidFill>
                  <a:srgbClr val="00B050"/>
                </a:solidFill>
              </a:rPr>
              <a:t>半径</a:t>
            </a:r>
            <a:endParaRPr lang="en-US" altLang="zh-CN" dirty="0" smtClean="0">
              <a:solidFill>
                <a:srgbClr val="00B050"/>
              </a:solidFill>
            </a:endParaRPr>
          </a:p>
          <a:p>
            <a:pPr marL="393192" lvl="1" indent="0">
              <a:lnSpc>
                <a:spcPct val="125000"/>
              </a:lnSpc>
              <a:buNone/>
            </a:pPr>
            <a:r>
              <a:rPr lang="en-US" altLang="zh-CN" dirty="0" smtClean="0">
                <a:solidFill>
                  <a:srgbClr val="FF0000"/>
                </a:solidFill>
              </a:rPr>
              <a:t>	</a:t>
            </a:r>
            <a:r>
              <a:rPr lang="en-US" altLang="zh-CN" dirty="0" smtClean="0">
                <a:solidFill>
                  <a:srgbClr val="0070C0"/>
                </a:solidFill>
              </a:rPr>
              <a:t>0,</a:t>
            </a:r>
            <a:r>
              <a:rPr lang="en-US" altLang="zh-CN" dirty="0" smtClean="0">
                <a:solidFill>
                  <a:srgbClr val="FF0000"/>
                </a:solidFill>
              </a:rPr>
              <a:t>	</a:t>
            </a:r>
            <a:r>
              <a:rPr lang="en-US" altLang="zh-CN" dirty="0" smtClean="0">
                <a:solidFill>
                  <a:srgbClr val="00B050"/>
                </a:solidFill>
              </a:rPr>
              <a:t>//</a:t>
            </a:r>
            <a:r>
              <a:rPr lang="zh-CN" altLang="en-US" dirty="0">
                <a:solidFill>
                  <a:srgbClr val="00B050"/>
                </a:solidFill>
              </a:rPr>
              <a:t>颜色</a:t>
            </a:r>
            <a:r>
              <a:rPr lang="en-US" altLang="zh-CN" dirty="0">
                <a:solidFill>
                  <a:srgbClr val="00B050"/>
                </a:solidFill>
              </a:rPr>
              <a:t>(</a:t>
            </a:r>
            <a:r>
              <a:rPr lang="zh-CN" altLang="en-US" dirty="0">
                <a:solidFill>
                  <a:srgbClr val="00B050"/>
                </a:solidFill>
              </a:rPr>
              <a:t>这里用</a:t>
            </a:r>
            <a:r>
              <a:rPr lang="zh-CN" altLang="en-US" dirty="0" smtClean="0">
                <a:solidFill>
                  <a:srgbClr val="00B050"/>
                </a:solidFill>
              </a:rPr>
              <a:t>黑色，针对灰度图像</a:t>
            </a:r>
            <a:r>
              <a:rPr lang="en-US" altLang="zh-CN" dirty="0" smtClean="0">
                <a:solidFill>
                  <a:srgbClr val="00B050"/>
                </a:solidFill>
              </a:rPr>
              <a:t>)</a:t>
            </a:r>
          </a:p>
          <a:p>
            <a:pPr marL="393192" lvl="1" indent="0">
              <a:lnSpc>
                <a:spcPct val="125000"/>
              </a:lnSpc>
              <a:buNone/>
            </a:pPr>
            <a:r>
              <a:rPr lang="en-US" altLang="zh-CN" dirty="0">
                <a:solidFill>
                  <a:srgbClr val="00B050"/>
                </a:solidFill>
              </a:rPr>
              <a:t>	</a:t>
            </a:r>
            <a:r>
              <a:rPr lang="en-US" altLang="zh-CN" dirty="0" smtClean="0">
                <a:solidFill>
                  <a:srgbClr val="0070C0"/>
                </a:solidFill>
              </a:rPr>
              <a:t>3</a:t>
            </a:r>
            <a:r>
              <a:rPr lang="en-US" altLang="zh-CN" dirty="0">
                <a:solidFill>
                  <a:srgbClr val="00B050"/>
                </a:solidFill>
              </a:rPr>
              <a:t>	// </a:t>
            </a:r>
            <a:r>
              <a:rPr lang="zh-CN" altLang="en-US" dirty="0">
                <a:solidFill>
                  <a:srgbClr val="00B050"/>
                </a:solidFill>
              </a:rPr>
              <a:t>线的粗细</a:t>
            </a:r>
            <a:endParaRPr lang="en-US" altLang="zh-CN" dirty="0" smtClean="0">
              <a:solidFill>
                <a:srgbClr val="00B050"/>
              </a:solidFill>
            </a:endParaRPr>
          </a:p>
          <a:p>
            <a:pPr marL="393192" lvl="1" indent="0">
              <a:lnSpc>
                <a:spcPct val="125000"/>
              </a:lnSpc>
              <a:buNone/>
            </a:pPr>
            <a:r>
              <a:rPr lang="en-US" altLang="zh-CN" dirty="0" smtClean="0">
                <a:solidFill>
                  <a:srgbClr val="0070C0"/>
                </a:solidFill>
              </a:rPr>
              <a:t>   );</a:t>
            </a:r>
          </a:p>
        </p:txBody>
      </p:sp>
      <p:sp>
        <p:nvSpPr>
          <p:cNvPr id="3" name="标题 2"/>
          <p:cNvSpPr>
            <a:spLocks noGrp="1"/>
          </p:cNvSpPr>
          <p:nvPr>
            <p:ph type="title"/>
          </p:nvPr>
        </p:nvSpPr>
        <p:spPr/>
        <p:txBody>
          <a:bodyPr/>
          <a:lstStyle/>
          <a:p>
            <a:r>
              <a:rPr lang="en-US" altLang="zh-CN" dirty="0" smtClean="0"/>
              <a:t>4 </a:t>
            </a:r>
            <a:r>
              <a:rPr lang="zh-CN" altLang="en-US" dirty="0" smtClean="0"/>
              <a:t>读取、显示和存储图像</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30</a:t>
            </a:fld>
            <a:endParaRPr lang="zh-CN" altLang="en-US"/>
          </a:p>
        </p:txBody>
      </p:sp>
    </p:spTree>
    <p:extLst>
      <p:ext uri="{BB962C8B-B14F-4D97-AF65-F5344CB8AC3E}">
        <p14:creationId xmlns:p14="http://schemas.microsoft.com/office/powerpoint/2010/main" val="343708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1000"/>
                                        <p:tgtEl>
                                          <p:spTgt spid="2">
                                            <p:txEl>
                                              <p:pRg st="3" end="3"/>
                                            </p:txEl>
                                          </p:spTgt>
                                        </p:tgtEl>
                                      </p:cBhvr>
                                    </p:animEffect>
                                    <p:anim calcmode="lin" valueType="num">
                                      <p:cBhvr>
                                        <p:cTn id="2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1000"/>
                                        <p:tgtEl>
                                          <p:spTgt spid="2">
                                            <p:txEl>
                                              <p:pRg st="4" end="4"/>
                                            </p:txEl>
                                          </p:spTgt>
                                        </p:tgtEl>
                                      </p:cBhvr>
                                    </p:animEffect>
                                    <p:anim calcmode="lin" valueType="num">
                                      <p:cBhvr>
                                        <p:cTn id="25"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1000"/>
                                        <p:tgtEl>
                                          <p:spTgt spid="2">
                                            <p:txEl>
                                              <p:pRg st="5" end="5"/>
                                            </p:txEl>
                                          </p:spTgt>
                                        </p:tgtEl>
                                      </p:cBhvr>
                                    </p:animEffect>
                                    <p:anim calcmode="lin" valueType="num">
                                      <p:cBhvr>
                                        <p:cTn id="30"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
                                            <p:txEl>
                                              <p:pRg st="6" end="6"/>
                                            </p:txEl>
                                          </p:spTgt>
                                        </p:tgtEl>
                                        <p:attrNameLst>
                                          <p:attrName>style.visibility</p:attrName>
                                        </p:attrNameLst>
                                      </p:cBhvr>
                                      <p:to>
                                        <p:strVal val="visible"/>
                                      </p:to>
                                    </p:set>
                                    <p:animEffect transition="in" filter="fade">
                                      <p:cBhvr>
                                        <p:cTn id="34" dur="1000"/>
                                        <p:tgtEl>
                                          <p:spTgt spid="2">
                                            <p:txEl>
                                              <p:pRg st="6" end="6"/>
                                            </p:txEl>
                                          </p:spTgt>
                                        </p:tgtEl>
                                      </p:cBhvr>
                                    </p:animEffect>
                                    <p:anim calcmode="lin" valueType="num">
                                      <p:cBhvr>
                                        <p:cTn id="35"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animEffect transition="in" filter="fade">
                                      <p:cBhvr>
                                        <p:cTn id="39" dur="1000"/>
                                        <p:tgtEl>
                                          <p:spTgt spid="2">
                                            <p:txEl>
                                              <p:pRg st="7" end="7"/>
                                            </p:txEl>
                                          </p:spTgt>
                                        </p:tgtEl>
                                      </p:cBhvr>
                                    </p:animEffect>
                                    <p:anim calcmode="lin" valueType="num">
                                      <p:cBhvr>
                                        <p:cTn id="40"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
                                            <p:txEl>
                                              <p:pRg st="8" end="8"/>
                                            </p:txEl>
                                          </p:spTgt>
                                        </p:tgtEl>
                                        <p:attrNameLst>
                                          <p:attrName>style.visibility</p:attrName>
                                        </p:attrNameLst>
                                      </p:cBhvr>
                                      <p:to>
                                        <p:strVal val="visible"/>
                                      </p:to>
                                    </p:set>
                                    <p:animEffect transition="in" filter="fade">
                                      <p:cBhvr>
                                        <p:cTn id="44" dur="1000"/>
                                        <p:tgtEl>
                                          <p:spTgt spid="2">
                                            <p:txEl>
                                              <p:pRg st="8" end="8"/>
                                            </p:txEl>
                                          </p:spTgt>
                                        </p:tgtEl>
                                      </p:cBhvr>
                                    </p:animEffect>
                                    <p:anim calcmode="lin" valueType="num">
                                      <p:cBhvr>
                                        <p:cTn id="45"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smtClean="0">
                <a:solidFill>
                  <a:srgbClr val="FF0000"/>
                </a:solidFill>
              </a:rPr>
              <a:t>扩展</a:t>
            </a:r>
            <a:r>
              <a:rPr lang="en-US" altLang="zh-CN" dirty="0" smtClean="0">
                <a:solidFill>
                  <a:srgbClr val="FF0000"/>
                </a:solidFill>
              </a:rPr>
              <a:t>2</a:t>
            </a:r>
            <a:r>
              <a:rPr lang="zh-CN" altLang="en-US" dirty="0" smtClean="0"/>
              <a:t>：在图像上</a:t>
            </a:r>
            <a:r>
              <a:rPr lang="zh-CN" altLang="en-US" dirty="0" smtClean="0">
                <a:solidFill>
                  <a:srgbClr val="FF0000"/>
                </a:solidFill>
              </a:rPr>
              <a:t>绘图</a:t>
            </a:r>
            <a:r>
              <a:rPr lang="zh-CN" altLang="en-US" dirty="0" smtClean="0"/>
              <a:t>和</a:t>
            </a:r>
            <a:r>
              <a:rPr lang="zh-CN" altLang="en-US" dirty="0" smtClean="0">
                <a:solidFill>
                  <a:srgbClr val="FF0000"/>
                </a:solidFill>
              </a:rPr>
              <a:t>写入文本</a:t>
            </a:r>
            <a:endParaRPr lang="en-US" altLang="zh-CN" dirty="0" smtClean="0"/>
          </a:p>
          <a:p>
            <a:pPr lvl="1"/>
            <a:r>
              <a:rPr lang="zh-CN" altLang="en-US" dirty="0" smtClean="0"/>
              <a:t>写入文本的例子：</a:t>
            </a:r>
            <a:endParaRPr lang="en-US" altLang="zh-CN" dirty="0" smtClean="0"/>
          </a:p>
          <a:p>
            <a:pPr marL="393192" lvl="1" indent="0">
              <a:buNone/>
            </a:pPr>
            <a:r>
              <a:rPr lang="en-US" altLang="zh-CN" dirty="0" smtClean="0"/>
              <a:t>   </a:t>
            </a:r>
            <a:r>
              <a:rPr lang="en-US" altLang="zh-CN" dirty="0">
                <a:solidFill>
                  <a:srgbClr val="0070C0"/>
                </a:solidFill>
              </a:rPr>
              <a:t>cv::</a:t>
            </a:r>
            <a:r>
              <a:rPr lang="en-US" altLang="zh-CN" dirty="0" err="1" smtClean="0">
                <a:solidFill>
                  <a:srgbClr val="FF0000"/>
                </a:solidFill>
              </a:rPr>
              <a:t>putText</a:t>
            </a:r>
            <a:r>
              <a:rPr lang="en-US" altLang="zh-CN" dirty="0" smtClean="0">
                <a:solidFill>
                  <a:srgbClr val="0070C0"/>
                </a:solidFill>
              </a:rPr>
              <a:t>(</a:t>
            </a:r>
            <a:r>
              <a:rPr lang="en-US" altLang="zh-CN" dirty="0" smtClean="0">
                <a:solidFill>
                  <a:srgbClr val="FF0000"/>
                </a:solidFill>
              </a:rPr>
              <a:t>	</a:t>
            </a:r>
          </a:p>
          <a:p>
            <a:pPr marL="393192" lvl="1" indent="0">
              <a:buNone/>
            </a:pPr>
            <a:r>
              <a:rPr lang="en-US" altLang="zh-CN" dirty="0">
                <a:solidFill>
                  <a:srgbClr val="FF0000"/>
                </a:solidFill>
              </a:rPr>
              <a:t> </a:t>
            </a:r>
            <a:r>
              <a:rPr lang="en-US" altLang="zh-CN" dirty="0" smtClean="0">
                <a:solidFill>
                  <a:srgbClr val="FF0000"/>
                </a:solidFill>
              </a:rPr>
              <a:t>     </a:t>
            </a:r>
            <a:r>
              <a:rPr lang="en-US" altLang="zh-CN" dirty="0" smtClean="0">
                <a:solidFill>
                  <a:srgbClr val="0070C0"/>
                </a:solidFill>
              </a:rPr>
              <a:t>image, 			  </a:t>
            </a:r>
            <a:r>
              <a:rPr lang="en-US" altLang="zh-CN" dirty="0" smtClean="0">
                <a:solidFill>
                  <a:srgbClr val="00B050"/>
                </a:solidFill>
              </a:rPr>
              <a:t>// </a:t>
            </a:r>
            <a:r>
              <a:rPr lang="zh-CN" altLang="en-US" dirty="0" smtClean="0">
                <a:solidFill>
                  <a:srgbClr val="00B050"/>
                </a:solidFill>
              </a:rPr>
              <a:t>目标图像</a:t>
            </a:r>
            <a:endParaRPr lang="en-US" altLang="zh-CN" dirty="0" smtClean="0">
              <a:solidFill>
                <a:srgbClr val="00B050"/>
              </a:solidFill>
            </a:endParaRPr>
          </a:p>
          <a:p>
            <a:pPr marL="393192" lvl="1" indent="0">
              <a:buNone/>
            </a:pPr>
            <a:r>
              <a:rPr lang="en-US" altLang="zh-CN" dirty="0">
                <a:solidFill>
                  <a:srgbClr val="FF0000"/>
                </a:solidFill>
              </a:rPr>
              <a:t>	</a:t>
            </a:r>
            <a:r>
              <a:rPr lang="en-US" altLang="zh-CN" dirty="0" smtClean="0">
                <a:solidFill>
                  <a:srgbClr val="0070C0"/>
                </a:solidFill>
              </a:rPr>
              <a:t>“I </a:t>
            </a:r>
            <a:r>
              <a:rPr lang="en-US" altLang="zh-CN" dirty="0">
                <a:solidFill>
                  <a:srgbClr val="0070C0"/>
                </a:solidFill>
              </a:rPr>
              <a:t>am not a dog</a:t>
            </a:r>
            <a:r>
              <a:rPr lang="en-US" altLang="zh-CN" dirty="0" smtClean="0">
                <a:solidFill>
                  <a:srgbClr val="0070C0"/>
                </a:solidFill>
              </a:rPr>
              <a:t>!”,</a:t>
            </a:r>
            <a:r>
              <a:rPr lang="en-US" altLang="zh-CN" dirty="0">
                <a:solidFill>
                  <a:srgbClr val="0070C0"/>
                </a:solidFill>
              </a:rPr>
              <a:t>		</a:t>
            </a:r>
            <a:r>
              <a:rPr lang="en-US" altLang="zh-CN" dirty="0" smtClean="0">
                <a:solidFill>
                  <a:srgbClr val="0070C0"/>
                </a:solidFill>
              </a:rPr>
              <a:t>  </a:t>
            </a:r>
            <a:r>
              <a:rPr lang="en-US" altLang="zh-CN" dirty="0" smtClean="0">
                <a:solidFill>
                  <a:srgbClr val="00B050"/>
                </a:solidFill>
              </a:rPr>
              <a:t>// </a:t>
            </a:r>
            <a:r>
              <a:rPr lang="zh-CN" altLang="en-US" dirty="0" smtClean="0">
                <a:solidFill>
                  <a:srgbClr val="00B050"/>
                </a:solidFill>
              </a:rPr>
              <a:t>文本</a:t>
            </a:r>
            <a:r>
              <a:rPr lang="en-US" altLang="zh-CN" dirty="0" smtClean="0">
                <a:solidFill>
                  <a:srgbClr val="00B050"/>
                </a:solidFill>
              </a:rPr>
              <a:t>(</a:t>
            </a:r>
            <a:r>
              <a:rPr lang="zh-CN" altLang="en-US" dirty="0" smtClean="0">
                <a:solidFill>
                  <a:srgbClr val="00B050"/>
                </a:solidFill>
              </a:rPr>
              <a:t>中文兼容不好</a:t>
            </a:r>
            <a:r>
              <a:rPr lang="en-US" altLang="zh-CN" dirty="0" smtClean="0">
                <a:solidFill>
                  <a:srgbClr val="00B050"/>
                </a:solidFill>
              </a:rPr>
              <a:t>)</a:t>
            </a:r>
            <a:endParaRPr lang="en-US" altLang="zh-CN" dirty="0" smtClean="0">
              <a:solidFill>
                <a:srgbClr val="FF0000"/>
              </a:solidFill>
            </a:endParaRPr>
          </a:p>
          <a:p>
            <a:pPr marL="393192" lvl="1" indent="0">
              <a:buNone/>
            </a:pPr>
            <a:r>
              <a:rPr lang="en-US" altLang="zh-CN" dirty="0" smtClean="0">
                <a:solidFill>
                  <a:srgbClr val="FF0000"/>
                </a:solidFill>
              </a:rPr>
              <a:t>	</a:t>
            </a:r>
            <a:r>
              <a:rPr lang="en-US" altLang="zh-CN" dirty="0">
                <a:solidFill>
                  <a:srgbClr val="0070C0"/>
                </a:solidFill>
              </a:rPr>
              <a:t>cv::Point(600, 592),	</a:t>
            </a:r>
            <a:r>
              <a:rPr lang="en-US" altLang="zh-CN" dirty="0" smtClean="0">
                <a:solidFill>
                  <a:srgbClr val="0070C0"/>
                </a:solidFill>
              </a:rPr>
              <a:t>  </a:t>
            </a:r>
            <a:r>
              <a:rPr lang="en-US" altLang="zh-CN" dirty="0" smtClean="0">
                <a:solidFill>
                  <a:srgbClr val="00B050"/>
                </a:solidFill>
              </a:rPr>
              <a:t>// </a:t>
            </a:r>
            <a:r>
              <a:rPr lang="zh-CN" altLang="en-US" dirty="0">
                <a:solidFill>
                  <a:srgbClr val="00B050"/>
                </a:solidFill>
              </a:rPr>
              <a:t>文本位置</a:t>
            </a:r>
            <a:endParaRPr lang="en-US" altLang="zh-CN" dirty="0" smtClean="0">
              <a:solidFill>
                <a:srgbClr val="00B050"/>
              </a:solidFill>
            </a:endParaRPr>
          </a:p>
          <a:p>
            <a:pPr marL="393192" lvl="1" indent="0">
              <a:buNone/>
            </a:pPr>
            <a:r>
              <a:rPr lang="en-US" altLang="zh-CN" dirty="0" smtClean="0">
                <a:solidFill>
                  <a:srgbClr val="FF0000"/>
                </a:solidFill>
              </a:rPr>
              <a:t>	</a:t>
            </a:r>
            <a:r>
              <a:rPr lang="en-US" altLang="zh-CN" dirty="0">
                <a:solidFill>
                  <a:srgbClr val="0070C0"/>
                </a:solidFill>
              </a:rPr>
              <a:t>cv::FONT_HERSHEY_PLAIN</a:t>
            </a:r>
            <a:r>
              <a:rPr lang="en-US" altLang="zh-CN" dirty="0" smtClean="0">
                <a:solidFill>
                  <a:srgbClr val="0070C0"/>
                </a:solidFill>
              </a:rPr>
              <a:t>, </a:t>
            </a:r>
            <a:r>
              <a:rPr lang="en-US" altLang="zh-CN" dirty="0" smtClean="0">
                <a:solidFill>
                  <a:srgbClr val="00B050"/>
                </a:solidFill>
              </a:rPr>
              <a:t>// </a:t>
            </a:r>
            <a:r>
              <a:rPr lang="zh-CN" altLang="en-US" dirty="0">
                <a:solidFill>
                  <a:srgbClr val="00B050"/>
                </a:solidFill>
              </a:rPr>
              <a:t>字体</a:t>
            </a:r>
            <a:r>
              <a:rPr lang="zh-CN" altLang="en-US" dirty="0" smtClean="0">
                <a:solidFill>
                  <a:srgbClr val="00B050"/>
                </a:solidFill>
              </a:rPr>
              <a:t>类型</a:t>
            </a:r>
            <a:r>
              <a:rPr lang="en-US" altLang="zh-CN" dirty="0" smtClean="0">
                <a:solidFill>
                  <a:srgbClr val="00B050"/>
                </a:solidFill>
              </a:rPr>
              <a:t>(</a:t>
            </a:r>
            <a:r>
              <a:rPr lang="zh-CN" altLang="en-US" dirty="0" smtClean="0">
                <a:solidFill>
                  <a:srgbClr val="00B050"/>
                </a:solidFill>
              </a:rPr>
              <a:t>字体很有限</a:t>
            </a:r>
            <a:r>
              <a:rPr lang="en-US" altLang="zh-CN" dirty="0" smtClean="0">
                <a:solidFill>
                  <a:srgbClr val="00B050"/>
                </a:solidFill>
              </a:rPr>
              <a:t>)</a:t>
            </a:r>
          </a:p>
          <a:p>
            <a:pPr marL="393192" lvl="1" indent="0">
              <a:buNone/>
            </a:pPr>
            <a:r>
              <a:rPr lang="en-US" altLang="zh-CN" dirty="0" smtClean="0">
                <a:solidFill>
                  <a:srgbClr val="00B050"/>
                </a:solidFill>
              </a:rPr>
              <a:t>	</a:t>
            </a:r>
            <a:r>
              <a:rPr lang="en-US" altLang="zh-CN" dirty="0">
                <a:solidFill>
                  <a:srgbClr val="0070C0"/>
                </a:solidFill>
              </a:rPr>
              <a:t>2.0,				</a:t>
            </a:r>
            <a:r>
              <a:rPr lang="en-US" altLang="zh-CN" dirty="0" smtClean="0">
                <a:solidFill>
                  <a:srgbClr val="0070C0"/>
                </a:solidFill>
              </a:rPr>
              <a:t>  </a:t>
            </a:r>
            <a:r>
              <a:rPr lang="en-US" altLang="zh-CN" dirty="0" smtClean="0">
                <a:solidFill>
                  <a:srgbClr val="00B050"/>
                </a:solidFill>
              </a:rPr>
              <a:t>// </a:t>
            </a:r>
            <a:r>
              <a:rPr lang="zh-CN" altLang="en-US" dirty="0">
                <a:solidFill>
                  <a:srgbClr val="00B050"/>
                </a:solidFill>
              </a:rPr>
              <a:t>字体</a:t>
            </a:r>
            <a:r>
              <a:rPr lang="zh-CN" altLang="en-US" dirty="0" smtClean="0">
                <a:solidFill>
                  <a:srgbClr val="00B050"/>
                </a:solidFill>
              </a:rPr>
              <a:t>大小</a:t>
            </a:r>
            <a:endParaRPr lang="en-US" altLang="zh-CN" dirty="0" smtClean="0">
              <a:solidFill>
                <a:srgbClr val="00B050"/>
              </a:solidFill>
            </a:endParaRPr>
          </a:p>
          <a:p>
            <a:pPr marL="393192" lvl="1" indent="0">
              <a:buNone/>
            </a:pPr>
            <a:r>
              <a:rPr lang="en-US" altLang="zh-CN" dirty="0" smtClean="0">
                <a:solidFill>
                  <a:srgbClr val="00B050"/>
                </a:solidFill>
              </a:rPr>
              <a:t>    	</a:t>
            </a:r>
            <a:r>
              <a:rPr lang="en-US" altLang="zh-CN" dirty="0" smtClean="0">
                <a:solidFill>
                  <a:srgbClr val="0070C0"/>
                </a:solidFill>
              </a:rPr>
              <a:t>255,</a:t>
            </a:r>
            <a:r>
              <a:rPr lang="en-US" altLang="zh-CN" dirty="0" smtClean="0">
                <a:solidFill>
                  <a:srgbClr val="00B050"/>
                </a:solidFill>
              </a:rPr>
              <a:t>// </a:t>
            </a:r>
            <a:r>
              <a:rPr lang="zh-CN" altLang="en-US" dirty="0">
                <a:solidFill>
                  <a:srgbClr val="00B050"/>
                </a:solidFill>
              </a:rPr>
              <a:t>字体颜色</a:t>
            </a:r>
            <a:r>
              <a:rPr lang="en-US" altLang="zh-CN" dirty="0">
                <a:solidFill>
                  <a:srgbClr val="00B050"/>
                </a:solidFill>
              </a:rPr>
              <a:t>(</a:t>
            </a:r>
            <a:r>
              <a:rPr lang="zh-CN" altLang="en-US" dirty="0">
                <a:solidFill>
                  <a:srgbClr val="00B050"/>
                </a:solidFill>
              </a:rPr>
              <a:t>这里用白色，对于彩色图像则是蓝色</a:t>
            </a:r>
            <a:r>
              <a:rPr lang="en-US" altLang="zh-CN" dirty="0" smtClean="0">
                <a:solidFill>
                  <a:srgbClr val="00B050"/>
                </a:solidFill>
              </a:rPr>
              <a:t>)</a:t>
            </a:r>
          </a:p>
          <a:p>
            <a:pPr marL="393192" lvl="1" indent="0">
              <a:buNone/>
            </a:pPr>
            <a:r>
              <a:rPr lang="en-US" altLang="zh-CN" dirty="0" smtClean="0">
                <a:solidFill>
                  <a:srgbClr val="00B050"/>
                </a:solidFill>
              </a:rPr>
              <a:t>	</a:t>
            </a:r>
            <a:r>
              <a:rPr lang="en-US" altLang="zh-CN" dirty="0" smtClean="0">
                <a:solidFill>
                  <a:srgbClr val="0070C0"/>
                </a:solidFill>
              </a:rPr>
              <a:t>2</a:t>
            </a:r>
            <a:r>
              <a:rPr lang="en-US" altLang="zh-CN" dirty="0">
                <a:solidFill>
                  <a:srgbClr val="00B050"/>
                </a:solidFill>
              </a:rPr>
              <a:t>				</a:t>
            </a:r>
            <a:r>
              <a:rPr lang="en-US" altLang="zh-CN" dirty="0" smtClean="0">
                <a:solidFill>
                  <a:srgbClr val="00B050"/>
                </a:solidFill>
              </a:rPr>
              <a:t>  // </a:t>
            </a:r>
            <a:r>
              <a:rPr lang="zh-CN" altLang="en-US" dirty="0">
                <a:solidFill>
                  <a:srgbClr val="00B050"/>
                </a:solidFill>
              </a:rPr>
              <a:t>文本粗细</a:t>
            </a:r>
            <a:endParaRPr lang="en-US" altLang="zh-CN" dirty="0" smtClean="0">
              <a:solidFill>
                <a:srgbClr val="00B050"/>
              </a:solidFill>
            </a:endParaRPr>
          </a:p>
          <a:p>
            <a:pPr marL="393192" lvl="1" indent="0">
              <a:buNone/>
            </a:pPr>
            <a:r>
              <a:rPr lang="en-US" altLang="zh-CN" dirty="0" smtClean="0">
                <a:solidFill>
                  <a:srgbClr val="0070C0"/>
                </a:solidFill>
              </a:rPr>
              <a:t>);</a:t>
            </a:r>
          </a:p>
        </p:txBody>
      </p:sp>
      <p:sp>
        <p:nvSpPr>
          <p:cNvPr id="3" name="标题 2"/>
          <p:cNvSpPr>
            <a:spLocks noGrp="1"/>
          </p:cNvSpPr>
          <p:nvPr>
            <p:ph type="title"/>
          </p:nvPr>
        </p:nvSpPr>
        <p:spPr/>
        <p:txBody>
          <a:bodyPr/>
          <a:lstStyle/>
          <a:p>
            <a:r>
              <a:rPr lang="en-US" altLang="zh-CN" dirty="0" smtClean="0"/>
              <a:t>4 </a:t>
            </a:r>
            <a:r>
              <a:rPr lang="zh-CN" altLang="en-US" dirty="0" smtClean="0"/>
              <a:t>读取、显示和存储图像</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31</a:t>
            </a:fld>
            <a:endParaRPr lang="zh-CN" altLang="en-US"/>
          </a:p>
        </p:txBody>
      </p:sp>
    </p:spTree>
    <p:extLst>
      <p:ext uri="{BB962C8B-B14F-4D97-AF65-F5344CB8AC3E}">
        <p14:creationId xmlns:p14="http://schemas.microsoft.com/office/powerpoint/2010/main" val="17851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1000"/>
                                        <p:tgtEl>
                                          <p:spTgt spid="2">
                                            <p:txEl>
                                              <p:pRg st="4" end="4"/>
                                            </p:txEl>
                                          </p:spTgt>
                                        </p:tgtEl>
                                      </p:cBhvr>
                                    </p:animEffect>
                                    <p:anim calcmode="lin" valueType="num">
                                      <p:cBhvr>
                                        <p:cTn id="27"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fade">
                                      <p:cBhvr>
                                        <p:cTn id="31" dur="1000"/>
                                        <p:tgtEl>
                                          <p:spTgt spid="2">
                                            <p:txEl>
                                              <p:pRg st="5" end="5"/>
                                            </p:txEl>
                                          </p:spTgt>
                                        </p:tgtEl>
                                      </p:cBhvr>
                                    </p:animEffect>
                                    <p:anim calcmode="lin" valueType="num">
                                      <p:cBhvr>
                                        <p:cTn id="32"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2">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fade">
                                      <p:cBhvr>
                                        <p:cTn id="36" dur="1000"/>
                                        <p:tgtEl>
                                          <p:spTgt spid="2">
                                            <p:txEl>
                                              <p:pRg st="6" end="6"/>
                                            </p:txEl>
                                          </p:spTgt>
                                        </p:tgtEl>
                                      </p:cBhvr>
                                    </p:animEffect>
                                    <p:anim calcmode="lin" valueType="num">
                                      <p:cBhvr>
                                        <p:cTn id="37"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2">
                                            <p:txEl>
                                              <p:pRg st="6" end="6"/>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2">
                                            <p:txEl>
                                              <p:pRg st="7" end="7"/>
                                            </p:txEl>
                                          </p:spTgt>
                                        </p:tgtEl>
                                        <p:attrNameLst>
                                          <p:attrName>style.visibility</p:attrName>
                                        </p:attrNameLst>
                                      </p:cBhvr>
                                      <p:to>
                                        <p:strVal val="visible"/>
                                      </p:to>
                                    </p:set>
                                    <p:animEffect transition="in" filter="fade">
                                      <p:cBhvr>
                                        <p:cTn id="41" dur="1000"/>
                                        <p:tgtEl>
                                          <p:spTgt spid="2">
                                            <p:txEl>
                                              <p:pRg st="7" end="7"/>
                                            </p:txEl>
                                          </p:spTgt>
                                        </p:tgtEl>
                                      </p:cBhvr>
                                    </p:animEffect>
                                    <p:anim calcmode="lin" valueType="num">
                                      <p:cBhvr>
                                        <p:cTn id="42"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2">
                                            <p:txEl>
                                              <p:pRg st="7" end="7"/>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
                                            <p:txEl>
                                              <p:pRg st="8" end="8"/>
                                            </p:txEl>
                                          </p:spTgt>
                                        </p:tgtEl>
                                        <p:attrNameLst>
                                          <p:attrName>style.visibility</p:attrName>
                                        </p:attrNameLst>
                                      </p:cBhvr>
                                      <p:to>
                                        <p:strVal val="visible"/>
                                      </p:to>
                                    </p:set>
                                    <p:animEffect transition="in" filter="fade">
                                      <p:cBhvr>
                                        <p:cTn id="46" dur="1000"/>
                                        <p:tgtEl>
                                          <p:spTgt spid="2">
                                            <p:txEl>
                                              <p:pRg st="8" end="8"/>
                                            </p:txEl>
                                          </p:spTgt>
                                        </p:tgtEl>
                                      </p:cBhvr>
                                    </p:animEffect>
                                    <p:anim calcmode="lin" valueType="num">
                                      <p:cBhvr>
                                        <p:cTn id="47"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48" dur="1000" fill="hold"/>
                                        <p:tgtEl>
                                          <p:spTgt spid="2">
                                            <p:txEl>
                                              <p:pRg st="8" end="8"/>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
                                            <p:txEl>
                                              <p:pRg st="9" end="9"/>
                                            </p:txEl>
                                          </p:spTgt>
                                        </p:tgtEl>
                                        <p:attrNameLst>
                                          <p:attrName>style.visibility</p:attrName>
                                        </p:attrNameLst>
                                      </p:cBhvr>
                                      <p:to>
                                        <p:strVal val="visible"/>
                                      </p:to>
                                    </p:set>
                                    <p:animEffect transition="in" filter="fade">
                                      <p:cBhvr>
                                        <p:cTn id="51" dur="1000"/>
                                        <p:tgtEl>
                                          <p:spTgt spid="2">
                                            <p:txEl>
                                              <p:pRg st="9" end="9"/>
                                            </p:txEl>
                                          </p:spTgt>
                                        </p:tgtEl>
                                      </p:cBhvr>
                                    </p:animEffect>
                                    <p:anim calcmode="lin" valueType="num">
                                      <p:cBhvr>
                                        <p:cTn id="52"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53" dur="1000" fill="hold"/>
                                        <p:tgtEl>
                                          <p:spTgt spid="2">
                                            <p:txEl>
                                              <p:pRg st="9" end="9"/>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
                                            <p:txEl>
                                              <p:pRg st="10" end="10"/>
                                            </p:txEl>
                                          </p:spTgt>
                                        </p:tgtEl>
                                        <p:attrNameLst>
                                          <p:attrName>style.visibility</p:attrName>
                                        </p:attrNameLst>
                                      </p:cBhvr>
                                      <p:to>
                                        <p:strVal val="visible"/>
                                      </p:to>
                                    </p:set>
                                    <p:animEffect transition="in" filter="fade">
                                      <p:cBhvr>
                                        <p:cTn id="56" dur="1000"/>
                                        <p:tgtEl>
                                          <p:spTgt spid="2">
                                            <p:txEl>
                                              <p:pRg st="10" end="10"/>
                                            </p:txEl>
                                          </p:spTgt>
                                        </p:tgtEl>
                                      </p:cBhvr>
                                    </p:animEffect>
                                    <p:anim calcmode="lin" valueType="num">
                                      <p:cBhvr>
                                        <p:cTn id="57"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smtClean="0">
                <a:solidFill>
                  <a:srgbClr val="FF0000"/>
                </a:solidFill>
              </a:rPr>
              <a:t>扩展</a:t>
            </a:r>
            <a:r>
              <a:rPr lang="en-US" altLang="zh-CN" dirty="0" smtClean="0">
                <a:solidFill>
                  <a:srgbClr val="FF0000"/>
                </a:solidFill>
              </a:rPr>
              <a:t>2</a:t>
            </a:r>
            <a:r>
              <a:rPr lang="zh-CN" altLang="en-US" dirty="0" smtClean="0"/>
              <a:t>：在图像上</a:t>
            </a:r>
            <a:r>
              <a:rPr lang="zh-CN" altLang="en-US" dirty="0" smtClean="0">
                <a:solidFill>
                  <a:srgbClr val="FF0000"/>
                </a:solidFill>
              </a:rPr>
              <a:t>绘图</a:t>
            </a:r>
            <a:r>
              <a:rPr lang="zh-CN" altLang="en-US" dirty="0" smtClean="0"/>
              <a:t>和</a:t>
            </a:r>
            <a:r>
              <a:rPr lang="zh-CN" altLang="en-US" dirty="0" smtClean="0">
                <a:solidFill>
                  <a:srgbClr val="FF0000"/>
                </a:solidFill>
              </a:rPr>
              <a:t>写入文本</a:t>
            </a:r>
            <a:endParaRPr lang="en-US" altLang="zh-CN" dirty="0" smtClean="0"/>
          </a:p>
          <a:p>
            <a:pPr lvl="1"/>
            <a:r>
              <a:rPr lang="zh-CN" altLang="en-US" dirty="0" smtClean="0"/>
              <a:t>在</a:t>
            </a:r>
            <a:r>
              <a:rPr lang="en-US" altLang="zh-CN" dirty="0" smtClean="0">
                <a:solidFill>
                  <a:srgbClr val="0070C0"/>
                </a:solidFill>
              </a:rPr>
              <a:t>main</a:t>
            </a:r>
            <a:r>
              <a:rPr lang="zh-CN" altLang="en-US" dirty="0" smtClean="0"/>
              <a:t>函数中加入上述绘图和写入文本的代码测试下，注意得重新调用</a:t>
            </a:r>
            <a:r>
              <a:rPr lang="en-US" altLang="zh-CN" dirty="0" err="1" smtClean="0">
                <a:solidFill>
                  <a:srgbClr val="0070C0"/>
                </a:solidFill>
              </a:rPr>
              <a:t>imshow</a:t>
            </a:r>
            <a:r>
              <a:rPr lang="zh-CN" altLang="en-US" dirty="0" smtClean="0"/>
              <a:t>才能显示更新后的图像</a:t>
            </a:r>
            <a:endParaRPr lang="en-US" altLang="zh-CN" dirty="0" smtClean="0"/>
          </a:p>
        </p:txBody>
      </p:sp>
      <p:sp>
        <p:nvSpPr>
          <p:cNvPr id="3" name="标题 2"/>
          <p:cNvSpPr>
            <a:spLocks noGrp="1"/>
          </p:cNvSpPr>
          <p:nvPr>
            <p:ph type="title"/>
          </p:nvPr>
        </p:nvSpPr>
        <p:spPr/>
        <p:txBody>
          <a:bodyPr/>
          <a:lstStyle/>
          <a:p>
            <a:r>
              <a:rPr lang="en-US" altLang="zh-CN" dirty="0" smtClean="0"/>
              <a:t>4 </a:t>
            </a:r>
            <a:r>
              <a:rPr lang="zh-CN" altLang="en-US" dirty="0" smtClean="0"/>
              <a:t>读取、显示和存储图像</a:t>
            </a:r>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1947" y="2780928"/>
            <a:ext cx="5020617" cy="394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32</a:t>
            </a:fld>
            <a:endParaRPr lang="zh-CN" altLang="en-US"/>
          </a:p>
        </p:txBody>
      </p:sp>
    </p:spTree>
    <p:extLst>
      <p:ext uri="{BB962C8B-B14F-4D97-AF65-F5344CB8AC3E}">
        <p14:creationId xmlns:p14="http://schemas.microsoft.com/office/powerpoint/2010/main" val="240163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170"/>
                                        </p:tgtEl>
                                        <p:attrNameLst>
                                          <p:attrName>style.visibility</p:attrName>
                                        </p:attrNameLst>
                                      </p:cBhvr>
                                      <p:to>
                                        <p:strVal val="visible"/>
                                      </p:to>
                                    </p:set>
                                    <p:animEffect transition="in" filter="fade">
                                      <p:cBhvr>
                                        <p:cTn id="14"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用来操作</a:t>
            </a:r>
            <a:r>
              <a:rPr lang="zh-CN" altLang="en-US" dirty="0" smtClean="0">
                <a:solidFill>
                  <a:srgbClr val="FF0000"/>
                </a:solidFill>
              </a:rPr>
              <a:t>图像</a:t>
            </a:r>
            <a:r>
              <a:rPr lang="zh-CN" altLang="en-US" dirty="0" smtClean="0"/>
              <a:t>和</a:t>
            </a:r>
            <a:r>
              <a:rPr lang="zh-CN" altLang="en-US" dirty="0" smtClean="0">
                <a:solidFill>
                  <a:srgbClr val="FF0000"/>
                </a:solidFill>
              </a:rPr>
              <a:t>矩阵</a:t>
            </a:r>
            <a:r>
              <a:rPr lang="zh-CN" altLang="en-US" dirty="0" smtClean="0"/>
              <a:t>的</a:t>
            </a:r>
            <a:r>
              <a:rPr lang="zh-CN" altLang="en-US" dirty="0" smtClean="0">
                <a:solidFill>
                  <a:srgbClr val="FF0000"/>
                </a:solidFill>
              </a:rPr>
              <a:t>关键类</a:t>
            </a:r>
            <a:r>
              <a:rPr lang="en-US" altLang="zh-CN" dirty="0" smtClean="0"/>
              <a:t>(</a:t>
            </a:r>
            <a:r>
              <a:rPr lang="zh-CN" altLang="en-US" dirty="0" smtClean="0"/>
              <a:t>从计算机和数学的角度看，</a:t>
            </a:r>
            <a:r>
              <a:rPr lang="zh-CN" altLang="en-US" dirty="0" smtClean="0">
                <a:solidFill>
                  <a:srgbClr val="FF0000"/>
                </a:solidFill>
              </a:rPr>
              <a:t>图像</a:t>
            </a:r>
            <a:r>
              <a:rPr lang="zh-CN" altLang="en-US" dirty="0" smtClean="0"/>
              <a:t>其实就是</a:t>
            </a:r>
            <a:r>
              <a:rPr lang="zh-CN" altLang="en-US" dirty="0" smtClean="0">
                <a:solidFill>
                  <a:srgbClr val="FF0000"/>
                </a:solidFill>
              </a:rPr>
              <a:t>矩阵</a:t>
            </a:r>
            <a:r>
              <a:rPr lang="en-US" altLang="zh-CN" dirty="0" smtClean="0"/>
              <a:t>)</a:t>
            </a:r>
          </a:p>
          <a:p>
            <a:r>
              <a:rPr lang="en-US" altLang="zh-CN" dirty="0" smtClean="0">
                <a:solidFill>
                  <a:srgbClr val="0070C0"/>
                </a:solidFill>
              </a:rPr>
              <a:t>cv::Mat</a:t>
            </a:r>
            <a:r>
              <a:rPr lang="zh-CN" altLang="en-US" dirty="0" smtClean="0"/>
              <a:t>有两个组成部分：</a:t>
            </a:r>
            <a:endParaRPr lang="en-US" altLang="zh-CN" dirty="0" smtClean="0"/>
          </a:p>
          <a:p>
            <a:pPr lvl="1"/>
            <a:r>
              <a:rPr lang="zh-CN" altLang="en-US" dirty="0" smtClean="0">
                <a:solidFill>
                  <a:srgbClr val="FF0000"/>
                </a:solidFill>
              </a:rPr>
              <a:t>头部</a:t>
            </a:r>
            <a:r>
              <a:rPr lang="zh-CN" altLang="en-US" dirty="0" smtClean="0"/>
              <a:t>：包含了矩阵大小、通道数量、数据类型等属性信息</a:t>
            </a:r>
            <a:endParaRPr lang="en-US" altLang="zh-CN" dirty="0" smtClean="0"/>
          </a:p>
          <a:p>
            <a:pPr lvl="1"/>
            <a:r>
              <a:rPr lang="zh-CN" altLang="en-US" dirty="0">
                <a:solidFill>
                  <a:srgbClr val="FF0000"/>
                </a:solidFill>
              </a:rPr>
              <a:t>数据</a:t>
            </a:r>
            <a:r>
              <a:rPr lang="zh-CN" altLang="en-US" dirty="0" smtClean="0">
                <a:solidFill>
                  <a:srgbClr val="FF0000"/>
                </a:solidFill>
              </a:rPr>
              <a:t>块</a:t>
            </a:r>
            <a:r>
              <a:rPr lang="zh-CN" altLang="en-US" dirty="0" smtClean="0"/>
              <a:t>：包含了图像中所有像素的值</a:t>
            </a:r>
            <a:endParaRPr lang="en-US" altLang="zh-CN" dirty="0" smtClean="0"/>
          </a:p>
          <a:p>
            <a:pPr lvl="1"/>
            <a:r>
              <a:rPr lang="zh-CN" altLang="en-US" dirty="0" smtClean="0">
                <a:solidFill>
                  <a:srgbClr val="FF0000"/>
                </a:solidFill>
              </a:rPr>
              <a:t>头部</a:t>
            </a:r>
            <a:r>
              <a:rPr lang="zh-CN" altLang="en-US" dirty="0" smtClean="0"/>
              <a:t>有一个指向</a:t>
            </a:r>
            <a:r>
              <a:rPr lang="zh-CN" altLang="en-US" dirty="0" smtClean="0">
                <a:solidFill>
                  <a:srgbClr val="FF0000"/>
                </a:solidFill>
              </a:rPr>
              <a:t>数据块</a:t>
            </a:r>
            <a:r>
              <a:rPr lang="zh-CN" altLang="en-US" dirty="0" smtClean="0"/>
              <a:t>的指针，即</a:t>
            </a:r>
            <a:r>
              <a:rPr lang="en-US" altLang="zh-CN" dirty="0" smtClean="0">
                <a:solidFill>
                  <a:srgbClr val="FF0000"/>
                </a:solidFill>
              </a:rPr>
              <a:t>data</a:t>
            </a:r>
            <a:r>
              <a:rPr lang="zh-CN" altLang="en-US" dirty="0" smtClean="0"/>
              <a:t>属性</a:t>
            </a:r>
            <a:endParaRPr lang="en-US" altLang="zh-CN" dirty="0" smtClean="0"/>
          </a:p>
          <a:p>
            <a:pPr lvl="1">
              <a:lnSpc>
                <a:spcPct val="110000"/>
              </a:lnSpc>
            </a:pPr>
            <a:r>
              <a:rPr lang="zh-CN" altLang="en-US" dirty="0" smtClean="0">
                <a:solidFill>
                  <a:srgbClr val="FF0000"/>
                </a:solidFill>
              </a:rPr>
              <a:t>只有在明确要求时，数据块才会被复制</a:t>
            </a:r>
            <a:r>
              <a:rPr lang="zh-CN" altLang="en-US" dirty="0" smtClean="0"/>
              <a:t>。大多数操作仅仅复制了</a:t>
            </a:r>
            <a:r>
              <a:rPr lang="en-US" altLang="zh-CN" dirty="0" smtClean="0">
                <a:solidFill>
                  <a:srgbClr val="0070C0"/>
                </a:solidFill>
              </a:rPr>
              <a:t>cv::Mat</a:t>
            </a:r>
            <a:r>
              <a:rPr lang="zh-CN" altLang="en-US" dirty="0" smtClean="0"/>
              <a:t>的头部，因此</a:t>
            </a:r>
            <a:r>
              <a:rPr lang="zh-CN" altLang="en-US" dirty="0" smtClean="0">
                <a:solidFill>
                  <a:srgbClr val="FF0000"/>
                </a:solidFill>
              </a:rPr>
              <a:t>多个对象会共享同一个数据块</a:t>
            </a:r>
            <a:r>
              <a:rPr lang="zh-CN" altLang="en-US" dirty="0" smtClean="0"/>
              <a:t>，这种方式可提高</a:t>
            </a:r>
            <a:r>
              <a:rPr lang="zh-CN" altLang="en-US" dirty="0" smtClean="0">
                <a:solidFill>
                  <a:srgbClr val="FF0000"/>
                </a:solidFill>
              </a:rPr>
              <a:t>程序运行效率</a:t>
            </a:r>
            <a:r>
              <a:rPr lang="zh-CN" altLang="en-US" dirty="0" smtClean="0"/>
              <a:t>，避免</a:t>
            </a:r>
            <a:r>
              <a:rPr lang="zh-CN" altLang="en-US" dirty="0" smtClean="0">
                <a:solidFill>
                  <a:srgbClr val="FF0000"/>
                </a:solidFill>
              </a:rPr>
              <a:t>内存泄漏</a:t>
            </a:r>
            <a:r>
              <a:rPr lang="zh-CN" altLang="en-US" dirty="0" smtClean="0"/>
              <a:t>，但也必须了解其带来的后果</a:t>
            </a:r>
            <a:r>
              <a:rPr lang="en-US" altLang="zh-CN" dirty="0"/>
              <a:t>(</a:t>
            </a:r>
            <a:r>
              <a:rPr lang="zh-CN" altLang="en-US" dirty="0"/>
              <a:t>后面通过例子体会</a:t>
            </a:r>
            <a:r>
              <a:rPr lang="en-US" altLang="zh-CN" dirty="0"/>
              <a:t>)</a:t>
            </a:r>
            <a:endParaRPr lang="zh-CN" altLang="en-US" dirty="0"/>
          </a:p>
        </p:txBody>
      </p:sp>
      <p:sp>
        <p:nvSpPr>
          <p:cNvPr id="3" name="标题 2"/>
          <p:cNvSpPr>
            <a:spLocks noGrp="1"/>
          </p:cNvSpPr>
          <p:nvPr>
            <p:ph type="title"/>
          </p:nvPr>
        </p:nvSpPr>
        <p:spPr/>
        <p:txBody>
          <a:bodyPr/>
          <a:lstStyle/>
          <a:p>
            <a:r>
              <a:rPr lang="en-US" altLang="zh-CN" dirty="0" smtClean="0"/>
              <a:t>5 </a:t>
            </a:r>
            <a:r>
              <a:rPr lang="zh-CN" altLang="en-US" dirty="0" smtClean="0"/>
              <a:t>深入了解</a:t>
            </a:r>
            <a:r>
              <a:rPr lang="en-US" altLang="zh-CN" dirty="0" smtClean="0"/>
              <a:t>cv::Mat</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33</a:t>
            </a:fld>
            <a:endParaRPr lang="zh-CN" altLang="en-US"/>
          </a:p>
        </p:txBody>
      </p:sp>
    </p:spTree>
    <p:extLst>
      <p:ext uri="{BB962C8B-B14F-4D97-AF65-F5344CB8AC3E}">
        <p14:creationId xmlns:p14="http://schemas.microsoft.com/office/powerpoint/2010/main" val="1736062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rgbClr val="0070C0"/>
                </a:solidFill>
              </a:rPr>
              <a:t>cv::Mat</a:t>
            </a:r>
            <a:r>
              <a:rPr lang="zh-CN" altLang="en-US" dirty="0" smtClean="0"/>
              <a:t>对象的创建：</a:t>
            </a:r>
            <a:endParaRPr lang="en-US" altLang="zh-CN" dirty="0" smtClean="0"/>
          </a:p>
          <a:p>
            <a:pPr lvl="1"/>
            <a:r>
              <a:rPr lang="zh-CN" altLang="en-US" dirty="0" smtClean="0"/>
              <a:t>创建</a:t>
            </a:r>
            <a:r>
              <a:rPr lang="en-US" altLang="zh-CN" dirty="0" smtClean="0">
                <a:solidFill>
                  <a:srgbClr val="0070C0"/>
                </a:solidFill>
              </a:rPr>
              <a:t>240</a:t>
            </a:r>
            <a:r>
              <a:rPr lang="zh-CN" altLang="en-US" dirty="0" smtClean="0"/>
              <a:t>行</a:t>
            </a:r>
            <a:r>
              <a:rPr lang="en-US" altLang="zh-CN" dirty="0" smtClean="0"/>
              <a:t>×</a:t>
            </a:r>
            <a:r>
              <a:rPr lang="en-US" altLang="zh-CN" dirty="0" smtClean="0">
                <a:solidFill>
                  <a:srgbClr val="0070C0"/>
                </a:solidFill>
              </a:rPr>
              <a:t>320</a:t>
            </a:r>
            <a:r>
              <a:rPr lang="zh-CN" altLang="en-US" dirty="0" smtClean="0"/>
              <a:t>列的</a:t>
            </a:r>
            <a:r>
              <a:rPr lang="zh-CN" altLang="en-US" dirty="0" smtClean="0">
                <a:solidFill>
                  <a:srgbClr val="FF0000"/>
                </a:solidFill>
              </a:rPr>
              <a:t>灰度图</a:t>
            </a:r>
            <a:endParaRPr lang="en-US" altLang="zh-CN" dirty="0" smtClean="0">
              <a:solidFill>
                <a:srgbClr val="FF0000"/>
              </a:solidFill>
            </a:endParaRPr>
          </a:p>
          <a:p>
            <a:pPr marL="393192" lvl="1" indent="0">
              <a:buNone/>
            </a:pPr>
            <a:r>
              <a:rPr lang="en-US" altLang="zh-CN" dirty="0" smtClean="0"/>
              <a:t>   </a:t>
            </a:r>
            <a:r>
              <a:rPr lang="en-US" altLang="zh-CN" dirty="0" smtClean="0">
                <a:solidFill>
                  <a:srgbClr val="0070C0"/>
                </a:solidFill>
              </a:rPr>
              <a:t>cv</a:t>
            </a:r>
            <a:r>
              <a:rPr lang="en-US" altLang="zh-CN" dirty="0">
                <a:solidFill>
                  <a:srgbClr val="0070C0"/>
                </a:solidFill>
              </a:rPr>
              <a:t>::Mat image1</a:t>
            </a:r>
            <a:r>
              <a:rPr lang="en-US" altLang="zh-CN" dirty="0" smtClean="0">
                <a:solidFill>
                  <a:srgbClr val="0070C0"/>
                </a:solidFill>
              </a:rPr>
              <a:t>(</a:t>
            </a:r>
          </a:p>
          <a:p>
            <a:pPr marL="393192" lvl="1" indent="0">
              <a:buNone/>
            </a:pPr>
            <a:r>
              <a:rPr lang="en-US" altLang="zh-CN" dirty="0">
                <a:solidFill>
                  <a:srgbClr val="0070C0"/>
                </a:solidFill>
              </a:rPr>
              <a:t>	</a:t>
            </a:r>
            <a:r>
              <a:rPr lang="en-US" altLang="zh-CN" dirty="0" smtClean="0">
                <a:solidFill>
                  <a:srgbClr val="0070C0"/>
                </a:solidFill>
              </a:rPr>
              <a:t>240</a:t>
            </a:r>
            <a:r>
              <a:rPr lang="en-US" altLang="zh-CN" dirty="0">
                <a:solidFill>
                  <a:srgbClr val="0070C0"/>
                </a:solidFill>
              </a:rPr>
              <a:t>, </a:t>
            </a:r>
            <a:r>
              <a:rPr lang="en-US" altLang="zh-CN" dirty="0" smtClean="0">
                <a:solidFill>
                  <a:srgbClr val="0070C0"/>
                </a:solidFill>
              </a:rPr>
              <a:t> 		</a:t>
            </a:r>
            <a:r>
              <a:rPr lang="en-US" altLang="zh-CN" dirty="0" smtClean="0">
                <a:solidFill>
                  <a:srgbClr val="00B050"/>
                </a:solidFill>
              </a:rPr>
              <a:t>// </a:t>
            </a:r>
            <a:r>
              <a:rPr lang="zh-CN" altLang="en-US" dirty="0" smtClean="0">
                <a:solidFill>
                  <a:srgbClr val="00B050"/>
                </a:solidFill>
              </a:rPr>
              <a:t>行数，图像</a:t>
            </a:r>
            <a:r>
              <a:rPr lang="zh-CN" altLang="en-US" dirty="0" smtClean="0">
                <a:solidFill>
                  <a:srgbClr val="FF0000"/>
                </a:solidFill>
              </a:rPr>
              <a:t>高度</a:t>
            </a:r>
            <a:endParaRPr lang="en-US" altLang="zh-CN" dirty="0" smtClean="0">
              <a:solidFill>
                <a:srgbClr val="FF0000"/>
              </a:solidFill>
            </a:endParaRPr>
          </a:p>
          <a:p>
            <a:pPr marL="393192" lvl="1" indent="0">
              <a:buNone/>
            </a:pPr>
            <a:r>
              <a:rPr lang="en-US" altLang="zh-CN" dirty="0">
                <a:solidFill>
                  <a:srgbClr val="0070C0"/>
                </a:solidFill>
              </a:rPr>
              <a:t>	</a:t>
            </a:r>
            <a:r>
              <a:rPr lang="en-US" altLang="zh-CN" dirty="0" smtClean="0">
                <a:solidFill>
                  <a:srgbClr val="0070C0"/>
                </a:solidFill>
              </a:rPr>
              <a:t>320</a:t>
            </a:r>
            <a:r>
              <a:rPr lang="en-US" altLang="zh-CN" dirty="0">
                <a:solidFill>
                  <a:srgbClr val="0070C0"/>
                </a:solidFill>
              </a:rPr>
              <a:t>, </a:t>
            </a:r>
            <a:r>
              <a:rPr lang="en-US" altLang="zh-CN" dirty="0" smtClean="0">
                <a:solidFill>
                  <a:srgbClr val="0070C0"/>
                </a:solidFill>
              </a:rPr>
              <a:t> 		</a:t>
            </a:r>
            <a:r>
              <a:rPr lang="en-US" altLang="zh-CN" dirty="0" smtClean="0">
                <a:solidFill>
                  <a:srgbClr val="00B050"/>
                </a:solidFill>
              </a:rPr>
              <a:t>// </a:t>
            </a:r>
            <a:r>
              <a:rPr lang="zh-CN" altLang="en-US" dirty="0" smtClean="0">
                <a:solidFill>
                  <a:srgbClr val="00B050"/>
                </a:solidFill>
              </a:rPr>
              <a:t>列数，图像</a:t>
            </a:r>
            <a:r>
              <a:rPr lang="zh-CN" altLang="en-US" dirty="0" smtClean="0">
                <a:solidFill>
                  <a:srgbClr val="FF0000"/>
                </a:solidFill>
              </a:rPr>
              <a:t>宽度</a:t>
            </a:r>
            <a:endParaRPr lang="en-US" altLang="zh-CN" dirty="0" smtClean="0">
              <a:solidFill>
                <a:srgbClr val="FF0000"/>
              </a:solidFill>
            </a:endParaRPr>
          </a:p>
          <a:p>
            <a:pPr marL="393192" lvl="1" indent="0">
              <a:buNone/>
            </a:pPr>
            <a:r>
              <a:rPr lang="en-US" altLang="zh-CN" dirty="0">
                <a:solidFill>
                  <a:srgbClr val="0070C0"/>
                </a:solidFill>
              </a:rPr>
              <a:t>	</a:t>
            </a:r>
            <a:r>
              <a:rPr lang="en-US" altLang="zh-CN" dirty="0" smtClean="0">
                <a:solidFill>
                  <a:srgbClr val="0070C0"/>
                </a:solidFill>
              </a:rPr>
              <a:t>CV_8U</a:t>
            </a:r>
            <a:r>
              <a:rPr lang="en-US" altLang="zh-CN" dirty="0">
                <a:solidFill>
                  <a:srgbClr val="0070C0"/>
                </a:solidFill>
              </a:rPr>
              <a:t>, </a:t>
            </a:r>
            <a:r>
              <a:rPr lang="en-US" altLang="zh-CN" dirty="0" smtClean="0">
                <a:solidFill>
                  <a:srgbClr val="0070C0"/>
                </a:solidFill>
              </a:rPr>
              <a:t>	</a:t>
            </a:r>
            <a:r>
              <a:rPr lang="en-US" altLang="zh-CN" dirty="0" smtClean="0">
                <a:solidFill>
                  <a:srgbClr val="00B050"/>
                </a:solidFill>
              </a:rPr>
              <a:t>// </a:t>
            </a:r>
            <a:r>
              <a:rPr lang="zh-CN" altLang="en-US" dirty="0" smtClean="0">
                <a:solidFill>
                  <a:srgbClr val="00B050"/>
                </a:solidFill>
              </a:rPr>
              <a:t>每个像素对应</a:t>
            </a:r>
            <a:r>
              <a:rPr lang="en-US" altLang="zh-CN" dirty="0" smtClean="0">
                <a:solidFill>
                  <a:srgbClr val="00B050"/>
                </a:solidFill>
              </a:rPr>
              <a:t>1</a:t>
            </a:r>
            <a:r>
              <a:rPr lang="zh-CN" altLang="en-US" dirty="0" smtClean="0">
                <a:solidFill>
                  <a:srgbClr val="00B050"/>
                </a:solidFill>
              </a:rPr>
              <a:t>无符号字节</a:t>
            </a:r>
            <a:endParaRPr lang="en-US" altLang="zh-CN" dirty="0" smtClean="0">
              <a:solidFill>
                <a:srgbClr val="00B050"/>
              </a:solidFill>
            </a:endParaRPr>
          </a:p>
          <a:p>
            <a:pPr marL="393192" lvl="1" indent="0">
              <a:buNone/>
            </a:pPr>
            <a:r>
              <a:rPr lang="en-US" altLang="zh-CN" dirty="0">
                <a:solidFill>
                  <a:srgbClr val="0070C0"/>
                </a:solidFill>
              </a:rPr>
              <a:t>	</a:t>
            </a:r>
            <a:r>
              <a:rPr lang="en-US" altLang="zh-CN" dirty="0" smtClean="0">
                <a:solidFill>
                  <a:srgbClr val="0070C0"/>
                </a:solidFill>
              </a:rPr>
              <a:t>100		</a:t>
            </a:r>
            <a:r>
              <a:rPr lang="en-US" altLang="zh-CN" dirty="0" smtClean="0">
                <a:solidFill>
                  <a:srgbClr val="00B050"/>
                </a:solidFill>
              </a:rPr>
              <a:t>// </a:t>
            </a:r>
            <a:r>
              <a:rPr lang="zh-CN" altLang="en-US" dirty="0" smtClean="0">
                <a:solidFill>
                  <a:srgbClr val="00B050"/>
                </a:solidFill>
              </a:rPr>
              <a:t>默认像素值</a:t>
            </a:r>
            <a:r>
              <a:rPr lang="en-US" altLang="zh-CN" dirty="0" smtClean="0">
                <a:solidFill>
                  <a:srgbClr val="00B050"/>
                </a:solidFill>
              </a:rPr>
              <a:t>(</a:t>
            </a:r>
            <a:r>
              <a:rPr lang="zh-CN" altLang="en-US" dirty="0" smtClean="0">
                <a:solidFill>
                  <a:srgbClr val="00B050"/>
                </a:solidFill>
              </a:rPr>
              <a:t>灰度值</a:t>
            </a:r>
            <a:r>
              <a:rPr lang="en-US" altLang="zh-CN" dirty="0" smtClean="0">
                <a:solidFill>
                  <a:srgbClr val="00B050"/>
                </a:solidFill>
              </a:rPr>
              <a:t>)</a:t>
            </a:r>
          </a:p>
          <a:p>
            <a:pPr marL="393192" lvl="1" indent="0">
              <a:buNone/>
            </a:pPr>
            <a:r>
              <a:rPr lang="en-US" altLang="zh-CN" dirty="0" smtClean="0">
                <a:solidFill>
                  <a:srgbClr val="0070C0"/>
                </a:solidFill>
              </a:rPr>
              <a:t>   );</a:t>
            </a:r>
          </a:p>
          <a:p>
            <a:pPr marL="393192" lvl="1" indent="0">
              <a:buNone/>
            </a:pPr>
            <a:endParaRPr lang="zh-CN" altLang="en-US" dirty="0">
              <a:solidFill>
                <a:srgbClr val="0070C0"/>
              </a:solidFill>
            </a:endParaRPr>
          </a:p>
        </p:txBody>
      </p:sp>
      <p:sp>
        <p:nvSpPr>
          <p:cNvPr id="3" name="标题 2"/>
          <p:cNvSpPr>
            <a:spLocks noGrp="1"/>
          </p:cNvSpPr>
          <p:nvPr>
            <p:ph type="title"/>
          </p:nvPr>
        </p:nvSpPr>
        <p:spPr/>
        <p:txBody>
          <a:bodyPr/>
          <a:lstStyle/>
          <a:p>
            <a:r>
              <a:rPr lang="en-US" altLang="zh-CN" dirty="0" smtClean="0"/>
              <a:t>5 </a:t>
            </a:r>
            <a:r>
              <a:rPr lang="zh-CN" altLang="en-US" dirty="0" smtClean="0"/>
              <a:t>深入了解</a:t>
            </a:r>
            <a:r>
              <a:rPr lang="en-US" altLang="zh-CN" dirty="0" smtClean="0"/>
              <a:t>cv::Mat</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34</a:t>
            </a:fld>
            <a:endParaRPr lang="zh-CN" altLang="en-US"/>
          </a:p>
        </p:txBody>
      </p:sp>
    </p:spTree>
    <p:extLst>
      <p:ext uri="{BB962C8B-B14F-4D97-AF65-F5344CB8AC3E}">
        <p14:creationId xmlns:p14="http://schemas.microsoft.com/office/powerpoint/2010/main" val="329034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1000"/>
                                        <p:tgtEl>
                                          <p:spTgt spid="2">
                                            <p:txEl>
                                              <p:pRg st="3" end="3"/>
                                            </p:txEl>
                                          </p:spTgt>
                                        </p:tgtEl>
                                      </p:cBhvr>
                                    </p:animEffect>
                                    <p:anim calcmode="lin" valueType="num">
                                      <p:cBhvr>
                                        <p:cTn id="2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1000"/>
                                        <p:tgtEl>
                                          <p:spTgt spid="2">
                                            <p:txEl>
                                              <p:pRg st="4" end="4"/>
                                            </p:txEl>
                                          </p:spTgt>
                                        </p:tgtEl>
                                      </p:cBhvr>
                                    </p:animEffect>
                                    <p:anim calcmode="lin" valueType="num">
                                      <p:cBhvr>
                                        <p:cTn id="25"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1000"/>
                                        <p:tgtEl>
                                          <p:spTgt spid="2">
                                            <p:txEl>
                                              <p:pRg st="5" end="5"/>
                                            </p:txEl>
                                          </p:spTgt>
                                        </p:tgtEl>
                                      </p:cBhvr>
                                    </p:animEffect>
                                    <p:anim calcmode="lin" valueType="num">
                                      <p:cBhvr>
                                        <p:cTn id="30"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
                                            <p:txEl>
                                              <p:pRg st="6" end="6"/>
                                            </p:txEl>
                                          </p:spTgt>
                                        </p:tgtEl>
                                        <p:attrNameLst>
                                          <p:attrName>style.visibility</p:attrName>
                                        </p:attrNameLst>
                                      </p:cBhvr>
                                      <p:to>
                                        <p:strVal val="visible"/>
                                      </p:to>
                                    </p:set>
                                    <p:animEffect transition="in" filter="fade">
                                      <p:cBhvr>
                                        <p:cTn id="34" dur="1000"/>
                                        <p:tgtEl>
                                          <p:spTgt spid="2">
                                            <p:txEl>
                                              <p:pRg st="6" end="6"/>
                                            </p:txEl>
                                          </p:spTgt>
                                        </p:tgtEl>
                                      </p:cBhvr>
                                    </p:animEffect>
                                    <p:anim calcmode="lin" valueType="num">
                                      <p:cBhvr>
                                        <p:cTn id="35"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animEffect transition="in" filter="fade">
                                      <p:cBhvr>
                                        <p:cTn id="39" dur="1000"/>
                                        <p:tgtEl>
                                          <p:spTgt spid="2">
                                            <p:txEl>
                                              <p:pRg st="7" end="7"/>
                                            </p:txEl>
                                          </p:spTgt>
                                        </p:tgtEl>
                                      </p:cBhvr>
                                    </p:animEffect>
                                    <p:anim calcmode="lin" valueType="num">
                                      <p:cBhvr>
                                        <p:cTn id="40"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8507288" cy="4525963"/>
          </a:xfrm>
        </p:spPr>
        <p:txBody>
          <a:bodyPr>
            <a:normAutofit/>
          </a:bodyPr>
          <a:lstStyle/>
          <a:p>
            <a:r>
              <a:rPr lang="en-US" altLang="zh-CN" dirty="0" smtClean="0">
                <a:solidFill>
                  <a:srgbClr val="0070C0"/>
                </a:solidFill>
              </a:rPr>
              <a:t>cv::Mat</a:t>
            </a:r>
            <a:r>
              <a:rPr lang="zh-CN" altLang="en-US" dirty="0" smtClean="0"/>
              <a:t>对象的创建：</a:t>
            </a:r>
            <a:endParaRPr lang="en-US" altLang="zh-CN" dirty="0" smtClean="0"/>
          </a:p>
          <a:p>
            <a:pPr lvl="1"/>
            <a:r>
              <a:rPr lang="zh-CN" altLang="en-US" dirty="0" smtClean="0"/>
              <a:t>创建</a:t>
            </a:r>
            <a:r>
              <a:rPr lang="en-US" altLang="zh-CN" dirty="0" smtClean="0">
                <a:solidFill>
                  <a:srgbClr val="0070C0"/>
                </a:solidFill>
              </a:rPr>
              <a:t>240</a:t>
            </a:r>
            <a:r>
              <a:rPr lang="zh-CN" altLang="en-US" dirty="0" smtClean="0"/>
              <a:t>行</a:t>
            </a:r>
            <a:r>
              <a:rPr lang="en-US" altLang="zh-CN" dirty="0" smtClean="0"/>
              <a:t>×</a:t>
            </a:r>
            <a:r>
              <a:rPr lang="en-US" altLang="zh-CN" dirty="0" smtClean="0">
                <a:solidFill>
                  <a:srgbClr val="0070C0"/>
                </a:solidFill>
              </a:rPr>
              <a:t>320</a:t>
            </a:r>
            <a:r>
              <a:rPr lang="zh-CN" altLang="en-US" dirty="0" smtClean="0"/>
              <a:t>列的</a:t>
            </a:r>
            <a:r>
              <a:rPr lang="zh-CN" altLang="en-US" dirty="0" smtClean="0">
                <a:solidFill>
                  <a:srgbClr val="FF0000"/>
                </a:solidFill>
              </a:rPr>
              <a:t>彩色图</a:t>
            </a:r>
            <a:endParaRPr lang="en-US" altLang="zh-CN" dirty="0" smtClean="0">
              <a:solidFill>
                <a:srgbClr val="FF0000"/>
              </a:solidFill>
            </a:endParaRPr>
          </a:p>
          <a:p>
            <a:pPr marL="393192" lvl="1" indent="0">
              <a:buNone/>
            </a:pPr>
            <a:r>
              <a:rPr lang="en-US" altLang="zh-CN" dirty="0" smtClean="0"/>
              <a:t>   </a:t>
            </a:r>
            <a:r>
              <a:rPr lang="en-US" altLang="zh-CN" dirty="0" smtClean="0">
                <a:solidFill>
                  <a:srgbClr val="0070C0"/>
                </a:solidFill>
              </a:rPr>
              <a:t>cv</a:t>
            </a:r>
            <a:r>
              <a:rPr lang="en-US" altLang="zh-CN" dirty="0">
                <a:solidFill>
                  <a:srgbClr val="0070C0"/>
                </a:solidFill>
              </a:rPr>
              <a:t>::Mat </a:t>
            </a:r>
            <a:r>
              <a:rPr lang="en-US" altLang="zh-CN" dirty="0" smtClean="0">
                <a:solidFill>
                  <a:srgbClr val="0070C0"/>
                </a:solidFill>
              </a:rPr>
              <a:t>image2(</a:t>
            </a:r>
          </a:p>
          <a:p>
            <a:pPr marL="393192" lvl="1" indent="0">
              <a:buNone/>
            </a:pPr>
            <a:r>
              <a:rPr lang="en-US" altLang="zh-CN" dirty="0">
                <a:solidFill>
                  <a:srgbClr val="0070C0"/>
                </a:solidFill>
              </a:rPr>
              <a:t>	</a:t>
            </a:r>
            <a:r>
              <a:rPr lang="en-US" altLang="zh-CN" dirty="0" smtClean="0">
                <a:solidFill>
                  <a:srgbClr val="0070C0"/>
                </a:solidFill>
              </a:rPr>
              <a:t>240</a:t>
            </a:r>
            <a:r>
              <a:rPr lang="en-US" altLang="zh-CN" dirty="0">
                <a:solidFill>
                  <a:srgbClr val="0070C0"/>
                </a:solidFill>
              </a:rPr>
              <a:t>, </a:t>
            </a:r>
            <a:r>
              <a:rPr lang="en-US" altLang="zh-CN" dirty="0" smtClean="0">
                <a:solidFill>
                  <a:srgbClr val="0070C0"/>
                </a:solidFill>
              </a:rPr>
              <a:t> 		</a:t>
            </a:r>
            <a:r>
              <a:rPr lang="en-US" altLang="zh-CN" dirty="0" smtClean="0">
                <a:solidFill>
                  <a:srgbClr val="00B050"/>
                </a:solidFill>
              </a:rPr>
              <a:t>// </a:t>
            </a:r>
            <a:r>
              <a:rPr lang="zh-CN" altLang="en-US" dirty="0" smtClean="0">
                <a:solidFill>
                  <a:srgbClr val="00B050"/>
                </a:solidFill>
              </a:rPr>
              <a:t>行数，图像</a:t>
            </a:r>
            <a:r>
              <a:rPr lang="zh-CN" altLang="en-US" dirty="0" smtClean="0">
                <a:solidFill>
                  <a:srgbClr val="FF0000"/>
                </a:solidFill>
              </a:rPr>
              <a:t>高度</a:t>
            </a:r>
            <a:endParaRPr lang="en-US" altLang="zh-CN" dirty="0" smtClean="0">
              <a:solidFill>
                <a:srgbClr val="FF0000"/>
              </a:solidFill>
            </a:endParaRPr>
          </a:p>
          <a:p>
            <a:pPr marL="393192" lvl="1" indent="0">
              <a:buNone/>
            </a:pPr>
            <a:r>
              <a:rPr lang="en-US" altLang="zh-CN" dirty="0">
                <a:solidFill>
                  <a:srgbClr val="0070C0"/>
                </a:solidFill>
              </a:rPr>
              <a:t>	</a:t>
            </a:r>
            <a:r>
              <a:rPr lang="en-US" altLang="zh-CN" dirty="0" smtClean="0">
                <a:solidFill>
                  <a:srgbClr val="0070C0"/>
                </a:solidFill>
              </a:rPr>
              <a:t>320</a:t>
            </a:r>
            <a:r>
              <a:rPr lang="en-US" altLang="zh-CN" dirty="0">
                <a:solidFill>
                  <a:srgbClr val="0070C0"/>
                </a:solidFill>
              </a:rPr>
              <a:t>, </a:t>
            </a:r>
            <a:r>
              <a:rPr lang="en-US" altLang="zh-CN" dirty="0" smtClean="0">
                <a:solidFill>
                  <a:srgbClr val="0070C0"/>
                </a:solidFill>
              </a:rPr>
              <a:t> 		</a:t>
            </a:r>
            <a:r>
              <a:rPr lang="en-US" altLang="zh-CN" dirty="0" smtClean="0">
                <a:solidFill>
                  <a:srgbClr val="00B050"/>
                </a:solidFill>
              </a:rPr>
              <a:t>// </a:t>
            </a:r>
            <a:r>
              <a:rPr lang="zh-CN" altLang="en-US" dirty="0" smtClean="0">
                <a:solidFill>
                  <a:srgbClr val="00B050"/>
                </a:solidFill>
              </a:rPr>
              <a:t>列数，图像</a:t>
            </a:r>
            <a:r>
              <a:rPr lang="zh-CN" altLang="en-US" dirty="0" smtClean="0">
                <a:solidFill>
                  <a:srgbClr val="FF0000"/>
                </a:solidFill>
              </a:rPr>
              <a:t>宽度</a:t>
            </a:r>
            <a:endParaRPr lang="en-US" altLang="zh-CN" dirty="0" smtClean="0">
              <a:solidFill>
                <a:srgbClr val="FF0000"/>
              </a:solidFill>
            </a:endParaRPr>
          </a:p>
          <a:p>
            <a:pPr marL="393192" lvl="1" indent="0">
              <a:buNone/>
            </a:pPr>
            <a:r>
              <a:rPr lang="en-US" altLang="zh-CN" dirty="0">
                <a:solidFill>
                  <a:srgbClr val="0070C0"/>
                </a:solidFill>
              </a:rPr>
              <a:t>	</a:t>
            </a:r>
            <a:r>
              <a:rPr lang="en-US" altLang="zh-CN" dirty="0" smtClean="0">
                <a:solidFill>
                  <a:srgbClr val="FF0000"/>
                </a:solidFill>
              </a:rPr>
              <a:t>CV_8UC3</a:t>
            </a:r>
            <a:r>
              <a:rPr lang="en-US" altLang="zh-CN" dirty="0" smtClean="0">
                <a:solidFill>
                  <a:srgbClr val="0070C0"/>
                </a:solidFill>
              </a:rPr>
              <a:t>, 	</a:t>
            </a:r>
            <a:r>
              <a:rPr lang="en-US" altLang="zh-CN" dirty="0" smtClean="0">
                <a:solidFill>
                  <a:srgbClr val="00B050"/>
                </a:solidFill>
              </a:rPr>
              <a:t>// </a:t>
            </a:r>
            <a:r>
              <a:rPr lang="zh-CN" altLang="en-US" dirty="0" smtClean="0">
                <a:solidFill>
                  <a:srgbClr val="00B050"/>
                </a:solidFill>
              </a:rPr>
              <a:t>每个像素有</a:t>
            </a:r>
            <a:r>
              <a:rPr lang="en-US" altLang="zh-CN" dirty="0" smtClean="0">
                <a:solidFill>
                  <a:srgbClr val="00B050"/>
                </a:solidFill>
              </a:rPr>
              <a:t>3</a:t>
            </a:r>
            <a:r>
              <a:rPr lang="zh-CN" altLang="en-US" dirty="0" smtClean="0">
                <a:solidFill>
                  <a:srgbClr val="00B050"/>
                </a:solidFill>
              </a:rPr>
              <a:t>通道，各对应</a:t>
            </a:r>
            <a:r>
              <a:rPr lang="en-US" altLang="zh-CN" dirty="0" smtClean="0">
                <a:solidFill>
                  <a:srgbClr val="00B050"/>
                </a:solidFill>
              </a:rPr>
              <a:t>1</a:t>
            </a:r>
            <a:r>
              <a:rPr lang="zh-CN" altLang="en-US" dirty="0" smtClean="0">
                <a:solidFill>
                  <a:srgbClr val="00B050"/>
                </a:solidFill>
              </a:rPr>
              <a:t>无符号字节</a:t>
            </a:r>
            <a:endParaRPr lang="en-US" altLang="zh-CN" dirty="0" smtClean="0">
              <a:solidFill>
                <a:srgbClr val="00B050"/>
              </a:solidFill>
            </a:endParaRPr>
          </a:p>
          <a:p>
            <a:pPr marL="393192" lvl="1" indent="0">
              <a:buNone/>
            </a:pPr>
            <a:r>
              <a:rPr lang="en-US" altLang="zh-CN" dirty="0">
                <a:solidFill>
                  <a:srgbClr val="0070C0"/>
                </a:solidFill>
              </a:rPr>
              <a:t>	</a:t>
            </a:r>
            <a:r>
              <a:rPr lang="en-US" altLang="zh-CN" dirty="0" smtClean="0">
                <a:solidFill>
                  <a:srgbClr val="0070C0"/>
                </a:solidFill>
              </a:rPr>
              <a:t>cv::</a:t>
            </a:r>
            <a:r>
              <a:rPr lang="en-US" altLang="zh-CN" dirty="0" smtClean="0">
                <a:solidFill>
                  <a:srgbClr val="FF0000"/>
                </a:solidFill>
              </a:rPr>
              <a:t>Scalar</a:t>
            </a:r>
            <a:r>
              <a:rPr lang="en-US" altLang="zh-CN" dirty="0" smtClean="0">
                <a:solidFill>
                  <a:srgbClr val="0070C0"/>
                </a:solidFill>
              </a:rPr>
              <a:t>(0, 0, 255) </a:t>
            </a:r>
            <a:r>
              <a:rPr lang="en-US" altLang="zh-CN" dirty="0" smtClean="0">
                <a:solidFill>
                  <a:srgbClr val="00B050"/>
                </a:solidFill>
              </a:rPr>
              <a:t>// </a:t>
            </a:r>
            <a:r>
              <a:rPr lang="zh-CN" altLang="en-US" dirty="0" smtClean="0">
                <a:solidFill>
                  <a:srgbClr val="00B050"/>
                </a:solidFill>
              </a:rPr>
              <a:t>默认像素值</a:t>
            </a:r>
            <a:r>
              <a:rPr lang="en-US" altLang="zh-CN" dirty="0" smtClean="0">
                <a:solidFill>
                  <a:srgbClr val="00B050"/>
                </a:solidFill>
              </a:rPr>
              <a:t>(</a:t>
            </a:r>
            <a:r>
              <a:rPr lang="zh-CN" altLang="en-US" dirty="0" smtClean="0">
                <a:solidFill>
                  <a:srgbClr val="FF0000"/>
                </a:solidFill>
              </a:rPr>
              <a:t>红色</a:t>
            </a:r>
            <a:r>
              <a:rPr lang="en-US" altLang="zh-CN" dirty="0" smtClean="0">
                <a:solidFill>
                  <a:srgbClr val="00B050"/>
                </a:solidFill>
              </a:rPr>
              <a:t>)</a:t>
            </a:r>
          </a:p>
          <a:p>
            <a:pPr marL="393192" lvl="1" indent="0">
              <a:buNone/>
            </a:pPr>
            <a:r>
              <a:rPr lang="en-US" altLang="zh-CN" dirty="0" smtClean="0">
                <a:solidFill>
                  <a:srgbClr val="0070C0"/>
                </a:solidFill>
              </a:rPr>
              <a:t>   );</a:t>
            </a:r>
          </a:p>
          <a:p>
            <a:pPr marL="393192" lvl="1" indent="0">
              <a:buNone/>
            </a:pPr>
            <a:r>
              <a:rPr lang="en-US" altLang="zh-CN" dirty="0">
                <a:solidFill>
                  <a:srgbClr val="0070C0"/>
                </a:solidFill>
              </a:rPr>
              <a:t> </a:t>
            </a:r>
            <a:r>
              <a:rPr lang="en-US" altLang="zh-CN" dirty="0" smtClean="0">
                <a:solidFill>
                  <a:srgbClr val="0070C0"/>
                </a:solidFill>
              </a:rPr>
              <a:t>CV_8UC3</a:t>
            </a:r>
            <a:r>
              <a:rPr lang="zh-CN" altLang="en-US" dirty="0" smtClean="0"/>
              <a:t>中</a:t>
            </a:r>
            <a:r>
              <a:rPr lang="en-US" altLang="zh-CN" dirty="0" smtClean="0">
                <a:solidFill>
                  <a:srgbClr val="0070C0"/>
                </a:solidFill>
              </a:rPr>
              <a:t>C3</a:t>
            </a:r>
            <a:r>
              <a:rPr lang="zh-CN" altLang="en-US" dirty="0" smtClean="0"/>
              <a:t>意思是</a:t>
            </a:r>
            <a:r>
              <a:rPr lang="en-US" altLang="zh-CN" dirty="0" smtClean="0">
                <a:solidFill>
                  <a:srgbClr val="0070C0"/>
                </a:solidFill>
              </a:rPr>
              <a:t>Channel 3</a:t>
            </a:r>
          </a:p>
          <a:p>
            <a:pPr marL="393192" lvl="1" indent="0">
              <a:buNone/>
            </a:pPr>
            <a:r>
              <a:rPr lang="en-US" altLang="zh-CN" dirty="0" smtClean="0">
                <a:solidFill>
                  <a:srgbClr val="0070C0"/>
                </a:solidFill>
              </a:rPr>
              <a:t> </a:t>
            </a:r>
            <a:r>
              <a:rPr lang="en-US" altLang="zh-CN" dirty="0" err="1" smtClean="0">
                <a:solidFill>
                  <a:srgbClr val="0070C0"/>
                </a:solidFill>
              </a:rPr>
              <a:t>OpenCV</a:t>
            </a:r>
            <a:r>
              <a:rPr lang="zh-CN" altLang="en-US" dirty="0" smtClean="0"/>
              <a:t>中</a:t>
            </a:r>
            <a:r>
              <a:rPr lang="en-US" altLang="zh-CN" dirty="0" smtClean="0">
                <a:solidFill>
                  <a:srgbClr val="0070C0"/>
                </a:solidFill>
              </a:rPr>
              <a:t>RGB</a:t>
            </a:r>
            <a:r>
              <a:rPr lang="zh-CN" altLang="en-US" dirty="0" smtClean="0"/>
              <a:t>三通道的存储顺序是</a:t>
            </a:r>
            <a:r>
              <a:rPr lang="en-US" altLang="zh-CN" dirty="0" smtClean="0">
                <a:solidFill>
                  <a:srgbClr val="FF0000"/>
                </a:solidFill>
              </a:rPr>
              <a:t>BGR</a:t>
            </a:r>
            <a:r>
              <a:rPr lang="en-US" altLang="zh-CN" dirty="0" smtClean="0"/>
              <a:t>!</a:t>
            </a:r>
          </a:p>
          <a:p>
            <a:pPr marL="393192" lvl="1" indent="0">
              <a:buNone/>
            </a:pPr>
            <a:r>
              <a:rPr lang="en-US" altLang="zh-CN" dirty="0" smtClean="0">
                <a:solidFill>
                  <a:srgbClr val="0070C0"/>
                </a:solidFill>
              </a:rPr>
              <a:t> cv::Scalar</a:t>
            </a:r>
            <a:r>
              <a:rPr lang="zh-CN" altLang="en-US" dirty="0" smtClean="0"/>
              <a:t>也可用于表示灰度值，例如</a:t>
            </a:r>
            <a:r>
              <a:rPr lang="en-US" altLang="zh-CN" dirty="0" smtClean="0">
                <a:solidFill>
                  <a:srgbClr val="0070C0"/>
                </a:solidFill>
              </a:rPr>
              <a:t>cv::Scalar(100)</a:t>
            </a:r>
            <a:endParaRPr lang="zh-CN" altLang="en-US" dirty="0">
              <a:solidFill>
                <a:srgbClr val="0070C0"/>
              </a:solidFill>
            </a:endParaRPr>
          </a:p>
        </p:txBody>
      </p:sp>
      <p:sp>
        <p:nvSpPr>
          <p:cNvPr id="3" name="标题 2"/>
          <p:cNvSpPr>
            <a:spLocks noGrp="1"/>
          </p:cNvSpPr>
          <p:nvPr>
            <p:ph type="title"/>
          </p:nvPr>
        </p:nvSpPr>
        <p:spPr/>
        <p:txBody>
          <a:bodyPr/>
          <a:lstStyle/>
          <a:p>
            <a:r>
              <a:rPr lang="en-US" altLang="zh-CN" dirty="0" smtClean="0"/>
              <a:t>5 </a:t>
            </a:r>
            <a:r>
              <a:rPr lang="zh-CN" altLang="en-US" dirty="0" smtClean="0"/>
              <a:t>深入了解</a:t>
            </a:r>
            <a:r>
              <a:rPr lang="en-US" altLang="zh-CN" dirty="0" smtClean="0"/>
              <a:t>cv::Mat</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35</a:t>
            </a:fld>
            <a:endParaRPr lang="zh-CN" altLang="en-US"/>
          </a:p>
        </p:txBody>
      </p:sp>
    </p:spTree>
    <p:extLst>
      <p:ext uri="{BB962C8B-B14F-4D97-AF65-F5344CB8AC3E}">
        <p14:creationId xmlns:p14="http://schemas.microsoft.com/office/powerpoint/2010/main" val="9163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1000"/>
                                        <p:tgtEl>
                                          <p:spTgt spid="2">
                                            <p:txEl>
                                              <p:pRg st="3" end="3"/>
                                            </p:txEl>
                                          </p:spTgt>
                                        </p:tgtEl>
                                      </p:cBhvr>
                                    </p:animEffect>
                                    <p:anim calcmode="lin" valueType="num">
                                      <p:cBhvr>
                                        <p:cTn id="2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1000"/>
                                        <p:tgtEl>
                                          <p:spTgt spid="2">
                                            <p:txEl>
                                              <p:pRg st="4" end="4"/>
                                            </p:txEl>
                                          </p:spTgt>
                                        </p:tgtEl>
                                      </p:cBhvr>
                                    </p:animEffect>
                                    <p:anim calcmode="lin" valueType="num">
                                      <p:cBhvr>
                                        <p:cTn id="25"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1000"/>
                                        <p:tgtEl>
                                          <p:spTgt spid="2">
                                            <p:txEl>
                                              <p:pRg st="5" end="5"/>
                                            </p:txEl>
                                          </p:spTgt>
                                        </p:tgtEl>
                                      </p:cBhvr>
                                    </p:animEffect>
                                    <p:anim calcmode="lin" valueType="num">
                                      <p:cBhvr>
                                        <p:cTn id="30"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
                                            <p:txEl>
                                              <p:pRg st="6" end="6"/>
                                            </p:txEl>
                                          </p:spTgt>
                                        </p:tgtEl>
                                        <p:attrNameLst>
                                          <p:attrName>style.visibility</p:attrName>
                                        </p:attrNameLst>
                                      </p:cBhvr>
                                      <p:to>
                                        <p:strVal val="visible"/>
                                      </p:to>
                                    </p:set>
                                    <p:animEffect transition="in" filter="fade">
                                      <p:cBhvr>
                                        <p:cTn id="34" dur="1000"/>
                                        <p:tgtEl>
                                          <p:spTgt spid="2">
                                            <p:txEl>
                                              <p:pRg st="6" end="6"/>
                                            </p:txEl>
                                          </p:spTgt>
                                        </p:tgtEl>
                                      </p:cBhvr>
                                    </p:animEffect>
                                    <p:anim calcmode="lin" valueType="num">
                                      <p:cBhvr>
                                        <p:cTn id="35"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animEffect transition="in" filter="fade">
                                      <p:cBhvr>
                                        <p:cTn id="39" dur="1000"/>
                                        <p:tgtEl>
                                          <p:spTgt spid="2">
                                            <p:txEl>
                                              <p:pRg st="7" end="7"/>
                                            </p:txEl>
                                          </p:spTgt>
                                        </p:tgtEl>
                                      </p:cBhvr>
                                    </p:animEffect>
                                    <p:anim calcmode="lin" valueType="num">
                                      <p:cBhvr>
                                        <p:cTn id="40"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2">
                                            <p:txEl>
                                              <p:pRg st="8" end="8"/>
                                            </p:txEl>
                                          </p:spTgt>
                                        </p:tgtEl>
                                        <p:attrNameLst>
                                          <p:attrName>style.visibility</p:attrName>
                                        </p:attrNameLst>
                                      </p:cBhvr>
                                      <p:to>
                                        <p:strVal val="visible"/>
                                      </p:to>
                                    </p:set>
                                    <p:animEffect transition="in" filter="fade">
                                      <p:cBhvr>
                                        <p:cTn id="46" dur="1000"/>
                                        <p:tgtEl>
                                          <p:spTgt spid="2">
                                            <p:txEl>
                                              <p:pRg st="8" end="8"/>
                                            </p:txEl>
                                          </p:spTgt>
                                        </p:tgtEl>
                                      </p:cBhvr>
                                    </p:animEffect>
                                    <p:anim calcmode="lin" valueType="num">
                                      <p:cBhvr>
                                        <p:cTn id="47"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48"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2">
                                            <p:txEl>
                                              <p:pRg st="9" end="9"/>
                                            </p:txEl>
                                          </p:spTgt>
                                        </p:tgtEl>
                                        <p:attrNameLst>
                                          <p:attrName>style.visibility</p:attrName>
                                        </p:attrNameLst>
                                      </p:cBhvr>
                                      <p:to>
                                        <p:strVal val="visible"/>
                                      </p:to>
                                    </p:set>
                                    <p:animEffect transition="in" filter="fade">
                                      <p:cBhvr>
                                        <p:cTn id="53" dur="1000"/>
                                        <p:tgtEl>
                                          <p:spTgt spid="2">
                                            <p:txEl>
                                              <p:pRg st="9" end="9"/>
                                            </p:txEl>
                                          </p:spTgt>
                                        </p:tgtEl>
                                      </p:cBhvr>
                                    </p:animEffect>
                                    <p:anim calcmode="lin" valueType="num">
                                      <p:cBhvr>
                                        <p:cTn id="54"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55"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2">
                                            <p:txEl>
                                              <p:pRg st="10" end="10"/>
                                            </p:txEl>
                                          </p:spTgt>
                                        </p:tgtEl>
                                        <p:attrNameLst>
                                          <p:attrName>style.visibility</p:attrName>
                                        </p:attrNameLst>
                                      </p:cBhvr>
                                      <p:to>
                                        <p:strVal val="visible"/>
                                      </p:to>
                                    </p:set>
                                    <p:animEffect transition="in" filter="fade">
                                      <p:cBhvr>
                                        <p:cTn id="60" dur="1000"/>
                                        <p:tgtEl>
                                          <p:spTgt spid="2">
                                            <p:txEl>
                                              <p:pRg st="10" end="10"/>
                                            </p:txEl>
                                          </p:spTgt>
                                        </p:tgtEl>
                                      </p:cBhvr>
                                    </p:animEffect>
                                    <p:anim calcmode="lin" valueType="num">
                                      <p:cBhvr>
                                        <p:cTn id="61"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62" dur="1000" fill="hold"/>
                                        <p:tgtEl>
                                          <p:spTgt spid="2">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8435280" cy="4525963"/>
          </a:xfrm>
        </p:spPr>
        <p:txBody>
          <a:bodyPr/>
          <a:lstStyle/>
          <a:p>
            <a:r>
              <a:rPr lang="en-US" altLang="zh-CN" dirty="0" smtClean="0">
                <a:solidFill>
                  <a:srgbClr val="0070C0"/>
                </a:solidFill>
              </a:rPr>
              <a:t>cv::Mat</a:t>
            </a:r>
            <a:r>
              <a:rPr lang="zh-CN" altLang="en-US" dirty="0" smtClean="0"/>
              <a:t>对象的创建：</a:t>
            </a:r>
            <a:endParaRPr lang="en-US" altLang="zh-CN" dirty="0" smtClean="0"/>
          </a:p>
          <a:p>
            <a:pPr lvl="1"/>
            <a:r>
              <a:rPr lang="zh-CN" altLang="en-US" dirty="0" smtClean="0"/>
              <a:t>创建</a:t>
            </a:r>
            <a:r>
              <a:rPr lang="en-US" altLang="zh-CN" dirty="0" smtClean="0">
                <a:solidFill>
                  <a:srgbClr val="0070C0"/>
                </a:solidFill>
              </a:rPr>
              <a:t>240</a:t>
            </a:r>
            <a:r>
              <a:rPr lang="zh-CN" altLang="en-US" dirty="0" smtClean="0"/>
              <a:t>行</a:t>
            </a:r>
            <a:r>
              <a:rPr lang="en-US" altLang="zh-CN" dirty="0" smtClean="0"/>
              <a:t>×</a:t>
            </a:r>
            <a:r>
              <a:rPr lang="en-US" altLang="zh-CN" dirty="0" smtClean="0">
                <a:solidFill>
                  <a:srgbClr val="0070C0"/>
                </a:solidFill>
              </a:rPr>
              <a:t>320</a:t>
            </a:r>
            <a:r>
              <a:rPr lang="zh-CN" altLang="en-US" dirty="0" smtClean="0"/>
              <a:t>列的</a:t>
            </a:r>
            <a:r>
              <a:rPr lang="zh-CN" altLang="en-US" dirty="0" smtClean="0">
                <a:solidFill>
                  <a:srgbClr val="FF0000"/>
                </a:solidFill>
              </a:rPr>
              <a:t>未初始化</a:t>
            </a:r>
            <a:r>
              <a:rPr lang="zh-CN" altLang="en-US" dirty="0" smtClean="0"/>
              <a:t>的</a:t>
            </a:r>
            <a:r>
              <a:rPr lang="zh-CN" altLang="en-US" dirty="0" smtClean="0">
                <a:solidFill>
                  <a:srgbClr val="FF0000"/>
                </a:solidFill>
              </a:rPr>
              <a:t>彩色图</a:t>
            </a:r>
            <a:endParaRPr lang="en-US" altLang="zh-CN" dirty="0" smtClean="0">
              <a:solidFill>
                <a:srgbClr val="FF0000"/>
              </a:solidFill>
            </a:endParaRPr>
          </a:p>
          <a:p>
            <a:pPr marL="393192" lvl="1" indent="0">
              <a:buNone/>
            </a:pPr>
            <a:r>
              <a:rPr lang="en-US" altLang="zh-CN" dirty="0" smtClean="0"/>
              <a:t>   </a:t>
            </a:r>
            <a:r>
              <a:rPr lang="en-US" altLang="zh-CN" dirty="0" smtClean="0">
                <a:solidFill>
                  <a:srgbClr val="0070C0"/>
                </a:solidFill>
              </a:rPr>
              <a:t>cv</a:t>
            </a:r>
            <a:r>
              <a:rPr lang="en-US" altLang="zh-CN" dirty="0">
                <a:solidFill>
                  <a:srgbClr val="0070C0"/>
                </a:solidFill>
              </a:rPr>
              <a:t>::Mat </a:t>
            </a:r>
            <a:r>
              <a:rPr lang="en-US" altLang="zh-CN" dirty="0" smtClean="0">
                <a:solidFill>
                  <a:srgbClr val="0070C0"/>
                </a:solidFill>
              </a:rPr>
              <a:t>image2(</a:t>
            </a:r>
          </a:p>
          <a:p>
            <a:pPr marL="393192" lvl="1" indent="0">
              <a:buNone/>
            </a:pPr>
            <a:r>
              <a:rPr lang="en-US" altLang="zh-CN" dirty="0">
                <a:solidFill>
                  <a:srgbClr val="0070C0"/>
                </a:solidFill>
              </a:rPr>
              <a:t>	</a:t>
            </a:r>
            <a:r>
              <a:rPr lang="en-US" altLang="zh-CN" dirty="0" smtClean="0">
                <a:solidFill>
                  <a:srgbClr val="0070C0"/>
                </a:solidFill>
              </a:rPr>
              <a:t>cv::</a:t>
            </a:r>
            <a:r>
              <a:rPr lang="en-US" altLang="zh-CN" dirty="0" smtClean="0">
                <a:solidFill>
                  <a:srgbClr val="FF0000"/>
                </a:solidFill>
              </a:rPr>
              <a:t>Size</a:t>
            </a:r>
            <a:r>
              <a:rPr lang="en-US" altLang="zh-CN" dirty="0" smtClean="0">
                <a:solidFill>
                  <a:srgbClr val="0070C0"/>
                </a:solidFill>
              </a:rPr>
              <a:t>(320, 240)  	</a:t>
            </a:r>
            <a:r>
              <a:rPr lang="en-US" altLang="zh-CN" dirty="0" smtClean="0">
                <a:solidFill>
                  <a:srgbClr val="00B050"/>
                </a:solidFill>
              </a:rPr>
              <a:t>// </a:t>
            </a:r>
            <a:r>
              <a:rPr lang="zh-CN" altLang="en-US" dirty="0" smtClean="0">
                <a:solidFill>
                  <a:srgbClr val="00B050"/>
                </a:solidFill>
              </a:rPr>
              <a:t>图像尺寸，参数为</a:t>
            </a:r>
            <a:r>
              <a:rPr lang="zh-CN" altLang="en-US" dirty="0" smtClean="0">
                <a:solidFill>
                  <a:srgbClr val="FF0000"/>
                </a:solidFill>
              </a:rPr>
              <a:t>宽度</a:t>
            </a:r>
            <a:r>
              <a:rPr lang="zh-CN" altLang="en-US" dirty="0" smtClean="0">
                <a:solidFill>
                  <a:srgbClr val="00B050"/>
                </a:solidFill>
              </a:rPr>
              <a:t>和</a:t>
            </a:r>
            <a:r>
              <a:rPr lang="zh-CN" altLang="en-US" dirty="0" smtClean="0">
                <a:solidFill>
                  <a:srgbClr val="FF0000"/>
                </a:solidFill>
              </a:rPr>
              <a:t>高度</a:t>
            </a:r>
            <a:endParaRPr lang="en-US" altLang="zh-CN" dirty="0" smtClean="0">
              <a:solidFill>
                <a:srgbClr val="FF0000"/>
              </a:solidFill>
            </a:endParaRPr>
          </a:p>
          <a:p>
            <a:pPr marL="393192" lvl="1" indent="0">
              <a:buNone/>
            </a:pPr>
            <a:r>
              <a:rPr lang="en-US" altLang="zh-CN" dirty="0">
                <a:solidFill>
                  <a:srgbClr val="0070C0"/>
                </a:solidFill>
              </a:rPr>
              <a:t>	</a:t>
            </a:r>
            <a:r>
              <a:rPr lang="en-US" altLang="zh-CN" dirty="0" smtClean="0">
                <a:solidFill>
                  <a:srgbClr val="FF0000"/>
                </a:solidFill>
              </a:rPr>
              <a:t>CV_8UC3</a:t>
            </a:r>
            <a:r>
              <a:rPr lang="en-US" altLang="zh-CN" dirty="0" smtClean="0">
                <a:solidFill>
                  <a:srgbClr val="0070C0"/>
                </a:solidFill>
              </a:rPr>
              <a:t>	</a:t>
            </a:r>
            <a:r>
              <a:rPr lang="en-US" altLang="zh-CN" dirty="0">
                <a:solidFill>
                  <a:srgbClr val="00B050"/>
                </a:solidFill>
              </a:rPr>
              <a:t>// </a:t>
            </a:r>
            <a:r>
              <a:rPr lang="zh-CN" altLang="en-US" dirty="0">
                <a:solidFill>
                  <a:srgbClr val="00B050"/>
                </a:solidFill>
              </a:rPr>
              <a:t>每个像素有</a:t>
            </a:r>
            <a:r>
              <a:rPr lang="en-US" altLang="zh-CN" dirty="0">
                <a:solidFill>
                  <a:srgbClr val="00B050"/>
                </a:solidFill>
              </a:rPr>
              <a:t>3</a:t>
            </a:r>
            <a:r>
              <a:rPr lang="zh-CN" altLang="en-US" dirty="0">
                <a:solidFill>
                  <a:srgbClr val="00B050"/>
                </a:solidFill>
              </a:rPr>
              <a:t>通道，各对应</a:t>
            </a:r>
            <a:r>
              <a:rPr lang="en-US" altLang="zh-CN" dirty="0">
                <a:solidFill>
                  <a:srgbClr val="00B050"/>
                </a:solidFill>
              </a:rPr>
              <a:t>1</a:t>
            </a:r>
            <a:r>
              <a:rPr lang="zh-CN" altLang="en-US" dirty="0">
                <a:solidFill>
                  <a:srgbClr val="00B050"/>
                </a:solidFill>
              </a:rPr>
              <a:t>无符号字节</a:t>
            </a:r>
            <a:endParaRPr lang="en-US" altLang="zh-CN" dirty="0">
              <a:solidFill>
                <a:srgbClr val="00B050"/>
              </a:solidFill>
            </a:endParaRPr>
          </a:p>
          <a:p>
            <a:pPr marL="393192" lvl="1" indent="0">
              <a:buNone/>
            </a:pPr>
            <a:r>
              <a:rPr lang="en-US" altLang="zh-CN" dirty="0" smtClean="0">
                <a:solidFill>
                  <a:srgbClr val="0070C0"/>
                </a:solidFill>
              </a:rPr>
              <a:t>   );</a:t>
            </a:r>
          </a:p>
          <a:p>
            <a:r>
              <a:rPr lang="zh-CN" altLang="en-US" dirty="0" smtClean="0">
                <a:solidFill>
                  <a:srgbClr val="FF0000"/>
                </a:solidFill>
              </a:rPr>
              <a:t>分配</a:t>
            </a:r>
            <a:r>
              <a:rPr lang="zh-CN" altLang="en-US" dirty="0" smtClean="0"/>
              <a:t>或</a:t>
            </a:r>
            <a:r>
              <a:rPr lang="zh-CN" altLang="en-US" dirty="0" smtClean="0">
                <a:solidFill>
                  <a:srgbClr val="FF0000"/>
                </a:solidFill>
              </a:rPr>
              <a:t>重新分配</a:t>
            </a:r>
            <a:r>
              <a:rPr lang="zh-CN" altLang="en-US" dirty="0" smtClean="0"/>
              <a:t>一个</a:t>
            </a:r>
            <a:r>
              <a:rPr lang="zh-CN" altLang="en-US" dirty="0" smtClean="0">
                <a:solidFill>
                  <a:srgbClr val="FF0000"/>
                </a:solidFill>
              </a:rPr>
              <a:t>大小</a:t>
            </a:r>
            <a:r>
              <a:rPr lang="zh-CN" altLang="en-US" dirty="0" smtClean="0"/>
              <a:t>或</a:t>
            </a:r>
            <a:r>
              <a:rPr lang="zh-CN" altLang="en-US" dirty="0" smtClean="0">
                <a:solidFill>
                  <a:srgbClr val="FF0000"/>
                </a:solidFill>
              </a:rPr>
              <a:t>类型</a:t>
            </a:r>
            <a:r>
              <a:rPr lang="zh-CN" altLang="en-US" dirty="0" smtClean="0"/>
              <a:t>不同的图像数据块</a:t>
            </a:r>
            <a:endParaRPr lang="en-US" altLang="zh-CN" dirty="0" smtClean="0"/>
          </a:p>
          <a:p>
            <a:pPr marL="393192" lvl="1" indent="0">
              <a:buNone/>
            </a:pPr>
            <a:r>
              <a:rPr lang="en-US" altLang="zh-CN" dirty="0">
                <a:solidFill>
                  <a:srgbClr val="0070C0"/>
                </a:solidFill>
              </a:rPr>
              <a:t> </a:t>
            </a:r>
            <a:r>
              <a:rPr lang="en-US" altLang="zh-CN" dirty="0" smtClean="0">
                <a:solidFill>
                  <a:srgbClr val="0070C0"/>
                </a:solidFill>
              </a:rPr>
              <a:t>  image1.</a:t>
            </a:r>
            <a:r>
              <a:rPr lang="en-US" altLang="zh-CN" dirty="0" smtClean="0">
                <a:solidFill>
                  <a:srgbClr val="FF0000"/>
                </a:solidFill>
              </a:rPr>
              <a:t>create</a:t>
            </a:r>
            <a:r>
              <a:rPr lang="en-US" altLang="zh-CN" dirty="0" smtClean="0">
                <a:solidFill>
                  <a:srgbClr val="0070C0"/>
                </a:solidFill>
              </a:rPr>
              <a:t>(200, 200, CV_8U);</a:t>
            </a:r>
          </a:p>
          <a:p>
            <a:pPr marL="393192" lvl="1" indent="0">
              <a:buNone/>
            </a:pPr>
            <a:r>
              <a:rPr lang="en-US" altLang="zh-CN" dirty="0"/>
              <a:t> </a:t>
            </a:r>
            <a:r>
              <a:rPr lang="en-US" altLang="zh-CN" dirty="0" smtClean="0"/>
              <a:t>  </a:t>
            </a:r>
            <a:r>
              <a:rPr lang="zh-CN" altLang="en-US" dirty="0" smtClean="0"/>
              <a:t>第</a:t>
            </a:r>
            <a:r>
              <a:rPr lang="en-US" altLang="zh-CN" dirty="0" smtClean="0">
                <a:solidFill>
                  <a:srgbClr val="0070C0"/>
                </a:solidFill>
              </a:rPr>
              <a:t>1</a:t>
            </a:r>
            <a:r>
              <a:rPr lang="zh-CN" altLang="en-US" dirty="0" smtClean="0"/>
              <a:t>个</a:t>
            </a:r>
            <a:r>
              <a:rPr lang="en-US" altLang="zh-CN" dirty="0" smtClean="0">
                <a:solidFill>
                  <a:srgbClr val="0070C0"/>
                </a:solidFill>
              </a:rPr>
              <a:t>200</a:t>
            </a:r>
            <a:r>
              <a:rPr lang="zh-CN" altLang="en-US" dirty="0" smtClean="0"/>
              <a:t>为行数，第</a:t>
            </a:r>
            <a:r>
              <a:rPr lang="en-US" altLang="zh-CN" dirty="0" smtClean="0">
                <a:solidFill>
                  <a:srgbClr val="0070C0"/>
                </a:solidFill>
              </a:rPr>
              <a:t>2</a:t>
            </a:r>
            <a:r>
              <a:rPr lang="zh-CN" altLang="en-US" dirty="0" smtClean="0"/>
              <a:t>个</a:t>
            </a:r>
            <a:r>
              <a:rPr lang="en-US" altLang="zh-CN" dirty="0" smtClean="0">
                <a:solidFill>
                  <a:srgbClr val="0070C0"/>
                </a:solidFill>
              </a:rPr>
              <a:t>200</a:t>
            </a:r>
            <a:r>
              <a:rPr lang="zh-CN" altLang="en-US" dirty="0" smtClean="0"/>
              <a:t>为列数</a:t>
            </a:r>
            <a:endParaRPr lang="en-US" altLang="zh-CN" dirty="0" smtClean="0"/>
          </a:p>
          <a:p>
            <a:pPr marL="393192" lvl="1" indent="0">
              <a:buNone/>
            </a:pPr>
            <a:r>
              <a:rPr lang="en-US" altLang="zh-CN" dirty="0"/>
              <a:t> </a:t>
            </a:r>
            <a:r>
              <a:rPr lang="en-US" altLang="zh-CN" dirty="0" smtClean="0"/>
              <a:t>  </a:t>
            </a:r>
            <a:r>
              <a:rPr lang="zh-CN" altLang="en-US" dirty="0" smtClean="0"/>
              <a:t>如果之前已分配数据块，则之前的数据块内容会被释放</a:t>
            </a:r>
            <a:endParaRPr lang="zh-CN" altLang="en-US" dirty="0"/>
          </a:p>
        </p:txBody>
      </p:sp>
      <p:sp>
        <p:nvSpPr>
          <p:cNvPr id="3" name="标题 2"/>
          <p:cNvSpPr>
            <a:spLocks noGrp="1"/>
          </p:cNvSpPr>
          <p:nvPr>
            <p:ph type="title"/>
          </p:nvPr>
        </p:nvSpPr>
        <p:spPr/>
        <p:txBody>
          <a:bodyPr/>
          <a:lstStyle/>
          <a:p>
            <a:r>
              <a:rPr lang="en-US" altLang="zh-CN" dirty="0" smtClean="0"/>
              <a:t>5 </a:t>
            </a:r>
            <a:r>
              <a:rPr lang="zh-CN" altLang="en-US" dirty="0" smtClean="0"/>
              <a:t>深入了解</a:t>
            </a:r>
            <a:r>
              <a:rPr lang="en-US" altLang="zh-CN" dirty="0" smtClean="0"/>
              <a:t>cv::Mat</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36</a:t>
            </a:fld>
            <a:endParaRPr lang="zh-CN" altLang="en-US"/>
          </a:p>
        </p:txBody>
      </p:sp>
    </p:spTree>
    <p:extLst>
      <p:ext uri="{BB962C8B-B14F-4D97-AF65-F5344CB8AC3E}">
        <p14:creationId xmlns:p14="http://schemas.microsoft.com/office/powerpoint/2010/main" val="346470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1000"/>
                                        <p:tgtEl>
                                          <p:spTgt spid="2">
                                            <p:txEl>
                                              <p:pRg st="3" end="3"/>
                                            </p:txEl>
                                          </p:spTgt>
                                        </p:tgtEl>
                                      </p:cBhvr>
                                    </p:animEffect>
                                    <p:anim calcmode="lin" valueType="num">
                                      <p:cBhvr>
                                        <p:cTn id="2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1000"/>
                                        <p:tgtEl>
                                          <p:spTgt spid="2">
                                            <p:txEl>
                                              <p:pRg st="4" end="4"/>
                                            </p:txEl>
                                          </p:spTgt>
                                        </p:tgtEl>
                                      </p:cBhvr>
                                    </p:animEffect>
                                    <p:anim calcmode="lin" valueType="num">
                                      <p:cBhvr>
                                        <p:cTn id="25"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1000"/>
                                        <p:tgtEl>
                                          <p:spTgt spid="2">
                                            <p:txEl>
                                              <p:pRg st="5" end="5"/>
                                            </p:txEl>
                                          </p:spTgt>
                                        </p:tgtEl>
                                      </p:cBhvr>
                                    </p:animEffect>
                                    <p:anim calcmode="lin" valueType="num">
                                      <p:cBhvr>
                                        <p:cTn id="30"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fade">
                                      <p:cBhvr>
                                        <p:cTn id="36" dur="1000"/>
                                        <p:tgtEl>
                                          <p:spTgt spid="2">
                                            <p:txEl>
                                              <p:pRg st="6" end="6"/>
                                            </p:txEl>
                                          </p:spTgt>
                                        </p:tgtEl>
                                      </p:cBhvr>
                                    </p:animEffect>
                                    <p:anim calcmode="lin" valueType="num">
                                      <p:cBhvr>
                                        <p:cTn id="37"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Effect transition="in" filter="fade">
                                      <p:cBhvr>
                                        <p:cTn id="43" dur="1000"/>
                                        <p:tgtEl>
                                          <p:spTgt spid="2">
                                            <p:txEl>
                                              <p:pRg st="7" end="7"/>
                                            </p:txEl>
                                          </p:spTgt>
                                        </p:tgtEl>
                                      </p:cBhvr>
                                    </p:animEffect>
                                    <p:anim calcmode="lin" valueType="num">
                                      <p:cBhvr>
                                        <p:cTn id="44"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
                                            <p:txEl>
                                              <p:pRg st="8" end="8"/>
                                            </p:txEl>
                                          </p:spTgt>
                                        </p:tgtEl>
                                        <p:attrNameLst>
                                          <p:attrName>style.visibility</p:attrName>
                                        </p:attrNameLst>
                                      </p:cBhvr>
                                      <p:to>
                                        <p:strVal val="visible"/>
                                      </p:to>
                                    </p:set>
                                    <p:animEffect transition="in" filter="fade">
                                      <p:cBhvr>
                                        <p:cTn id="50" dur="1000"/>
                                        <p:tgtEl>
                                          <p:spTgt spid="2">
                                            <p:txEl>
                                              <p:pRg st="8" end="8"/>
                                            </p:txEl>
                                          </p:spTgt>
                                        </p:tgtEl>
                                      </p:cBhvr>
                                    </p:animEffect>
                                    <p:anim calcmode="lin" valueType="num">
                                      <p:cBhvr>
                                        <p:cTn id="51"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52"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2">
                                            <p:txEl>
                                              <p:pRg st="9" end="9"/>
                                            </p:txEl>
                                          </p:spTgt>
                                        </p:tgtEl>
                                        <p:attrNameLst>
                                          <p:attrName>style.visibility</p:attrName>
                                        </p:attrNameLst>
                                      </p:cBhvr>
                                      <p:to>
                                        <p:strVal val="visible"/>
                                      </p:to>
                                    </p:set>
                                    <p:animEffect transition="in" filter="fade">
                                      <p:cBhvr>
                                        <p:cTn id="57" dur="1000"/>
                                        <p:tgtEl>
                                          <p:spTgt spid="2">
                                            <p:txEl>
                                              <p:pRg st="9" end="9"/>
                                            </p:txEl>
                                          </p:spTgt>
                                        </p:tgtEl>
                                      </p:cBhvr>
                                    </p:animEffect>
                                    <p:anim calcmode="lin" valueType="num">
                                      <p:cBhvr>
                                        <p:cTn id="58"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59"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8435280" cy="4525963"/>
          </a:xfrm>
        </p:spPr>
        <p:txBody>
          <a:bodyPr/>
          <a:lstStyle/>
          <a:p>
            <a:r>
              <a:rPr lang="zh-CN" altLang="en-US" dirty="0" smtClean="0"/>
              <a:t>图像的复制</a:t>
            </a:r>
            <a:endParaRPr lang="en-US" altLang="zh-CN" dirty="0" smtClean="0"/>
          </a:p>
          <a:p>
            <a:pPr lvl="1"/>
            <a:r>
              <a:rPr lang="zh-CN" altLang="en-US" dirty="0" smtClean="0">
                <a:solidFill>
                  <a:srgbClr val="FF0000"/>
                </a:solidFill>
              </a:rPr>
              <a:t>浅复制</a:t>
            </a:r>
            <a:r>
              <a:rPr lang="en-US" altLang="zh-CN" dirty="0" smtClean="0"/>
              <a:t>(</a:t>
            </a:r>
            <a:r>
              <a:rPr lang="zh-CN" altLang="en-US" dirty="0" smtClean="0"/>
              <a:t>所有图像都使用同一个数据块</a:t>
            </a:r>
            <a:r>
              <a:rPr lang="en-US" altLang="zh-CN" dirty="0" smtClean="0"/>
              <a:t>)</a:t>
            </a:r>
            <a:r>
              <a:rPr lang="zh-CN" altLang="en-US" dirty="0" smtClean="0"/>
              <a:t>：</a:t>
            </a:r>
            <a:endParaRPr lang="en-US" altLang="zh-CN" dirty="0" smtClean="0"/>
          </a:p>
          <a:p>
            <a:pPr marL="393192" lvl="1" indent="0">
              <a:buNone/>
            </a:pPr>
            <a:r>
              <a:rPr lang="en-US" altLang="zh-CN" dirty="0" smtClean="0"/>
              <a:t>   </a:t>
            </a:r>
            <a:r>
              <a:rPr lang="en-US" altLang="zh-CN" dirty="0" smtClean="0">
                <a:solidFill>
                  <a:srgbClr val="0070C0"/>
                </a:solidFill>
              </a:rPr>
              <a:t>cv</a:t>
            </a:r>
            <a:r>
              <a:rPr lang="en-US" altLang="zh-CN" dirty="0">
                <a:solidFill>
                  <a:srgbClr val="0070C0"/>
                </a:solidFill>
              </a:rPr>
              <a:t>::Mat </a:t>
            </a:r>
            <a:r>
              <a:rPr lang="en-US" altLang="zh-CN" dirty="0" smtClean="0">
                <a:solidFill>
                  <a:srgbClr val="0070C0"/>
                </a:solidFill>
              </a:rPr>
              <a:t>image4(image3);</a:t>
            </a:r>
          </a:p>
          <a:p>
            <a:pPr marL="393192" lvl="1" indent="0">
              <a:buNone/>
            </a:pPr>
            <a:r>
              <a:rPr lang="en-US" altLang="zh-CN" dirty="0">
                <a:solidFill>
                  <a:srgbClr val="0070C0"/>
                </a:solidFill>
              </a:rPr>
              <a:t> </a:t>
            </a:r>
            <a:r>
              <a:rPr lang="en-US" altLang="zh-CN" dirty="0" smtClean="0">
                <a:solidFill>
                  <a:srgbClr val="0070C0"/>
                </a:solidFill>
              </a:rPr>
              <a:t>  image1 = image3;</a:t>
            </a:r>
          </a:p>
          <a:p>
            <a:pPr marL="393192" lvl="1" indent="0">
              <a:buNone/>
            </a:pPr>
            <a:r>
              <a:rPr lang="en-US" altLang="zh-CN" dirty="0">
                <a:solidFill>
                  <a:srgbClr val="0070C0"/>
                </a:solidFill>
              </a:rPr>
              <a:t> </a:t>
            </a:r>
            <a:r>
              <a:rPr lang="en-US" altLang="zh-CN" dirty="0" smtClean="0">
                <a:solidFill>
                  <a:srgbClr val="0070C0"/>
                </a:solidFill>
              </a:rPr>
              <a:t>  </a:t>
            </a:r>
            <a:r>
              <a:rPr lang="zh-CN" altLang="en-US" dirty="0" smtClean="0">
                <a:solidFill>
                  <a:srgbClr val="FF0000"/>
                </a:solidFill>
              </a:rPr>
              <a:t>注意</a:t>
            </a:r>
            <a:r>
              <a:rPr lang="zh-CN" altLang="en-US" dirty="0" smtClean="0">
                <a:solidFill>
                  <a:srgbClr val="0070C0"/>
                </a:solidFill>
              </a:rPr>
              <a:t>：</a:t>
            </a:r>
            <a:r>
              <a:rPr lang="zh-CN" altLang="en-US" dirty="0" smtClean="0">
                <a:solidFill>
                  <a:srgbClr val="FF0000"/>
                </a:solidFill>
              </a:rPr>
              <a:t>函数</a:t>
            </a:r>
            <a:r>
              <a:rPr lang="zh-CN" altLang="en-US" dirty="0" smtClean="0">
                <a:solidFill>
                  <a:srgbClr val="0070C0"/>
                </a:solidFill>
              </a:rPr>
              <a:t>的</a:t>
            </a:r>
            <a:r>
              <a:rPr lang="zh-CN" altLang="en-US" dirty="0" smtClean="0">
                <a:solidFill>
                  <a:srgbClr val="FF0000"/>
                </a:solidFill>
              </a:rPr>
              <a:t>参数传递</a:t>
            </a:r>
            <a:r>
              <a:rPr lang="zh-CN" altLang="en-US" dirty="0" smtClean="0">
                <a:solidFill>
                  <a:srgbClr val="0070C0"/>
                </a:solidFill>
              </a:rPr>
              <a:t>和</a:t>
            </a:r>
            <a:r>
              <a:rPr lang="zh-CN" altLang="en-US" dirty="0" smtClean="0">
                <a:solidFill>
                  <a:srgbClr val="FF0000"/>
                </a:solidFill>
              </a:rPr>
              <a:t>值返回</a:t>
            </a:r>
            <a:r>
              <a:rPr lang="zh-CN" altLang="en-US" dirty="0" smtClean="0">
                <a:solidFill>
                  <a:srgbClr val="0070C0"/>
                </a:solidFill>
              </a:rPr>
              <a:t>也是使用的</a:t>
            </a:r>
            <a:r>
              <a:rPr lang="zh-CN" altLang="en-US" dirty="0" smtClean="0">
                <a:solidFill>
                  <a:srgbClr val="FF0000"/>
                </a:solidFill>
              </a:rPr>
              <a:t>浅复制</a:t>
            </a:r>
            <a:endParaRPr lang="en-US" altLang="zh-CN" dirty="0" smtClean="0">
              <a:solidFill>
                <a:srgbClr val="FF0000"/>
              </a:solidFill>
            </a:endParaRPr>
          </a:p>
          <a:p>
            <a:pPr marL="393192" lvl="1" indent="0">
              <a:buNone/>
            </a:pPr>
            <a:r>
              <a:rPr lang="en-US" altLang="zh-CN" dirty="0"/>
              <a:t> </a:t>
            </a:r>
            <a:r>
              <a:rPr lang="en-US" altLang="zh-CN" dirty="0" smtClean="0"/>
              <a:t>  </a:t>
            </a:r>
            <a:r>
              <a:rPr lang="en-US" altLang="zh-CN" dirty="0" err="1" smtClean="0">
                <a:solidFill>
                  <a:srgbClr val="0070C0"/>
                </a:solidFill>
              </a:rPr>
              <a:t>OpenCV</a:t>
            </a:r>
            <a:r>
              <a:rPr lang="zh-CN" altLang="en-US" dirty="0" smtClean="0"/>
              <a:t>对</a:t>
            </a:r>
            <a:r>
              <a:rPr lang="en-US" altLang="zh-CN" dirty="0" smtClean="0">
                <a:solidFill>
                  <a:srgbClr val="0070C0"/>
                </a:solidFill>
              </a:rPr>
              <a:t>cv::Mat</a:t>
            </a:r>
            <a:r>
              <a:rPr lang="zh-CN" altLang="en-US" dirty="0" smtClean="0"/>
              <a:t>对象进行</a:t>
            </a:r>
            <a:r>
              <a:rPr lang="zh-CN" altLang="en-US" dirty="0" smtClean="0">
                <a:solidFill>
                  <a:srgbClr val="FF0000"/>
                </a:solidFill>
              </a:rPr>
              <a:t>引用计数</a:t>
            </a:r>
            <a:r>
              <a:rPr lang="zh-CN" altLang="en-US" dirty="0" smtClean="0"/>
              <a:t>，如果引用计数为</a:t>
            </a:r>
            <a:r>
              <a:rPr lang="en-US" altLang="zh-CN" dirty="0" smtClean="0">
                <a:solidFill>
                  <a:srgbClr val="0070C0"/>
                </a:solidFill>
              </a:rPr>
              <a:t>0</a:t>
            </a:r>
            <a:r>
              <a:rPr lang="zh-CN" altLang="en-US" dirty="0" smtClean="0"/>
              <a:t>，    则该对象内存</a:t>
            </a:r>
            <a:r>
              <a:rPr lang="zh-CN" altLang="en-US" dirty="0" smtClean="0">
                <a:solidFill>
                  <a:srgbClr val="FF0000"/>
                </a:solidFill>
              </a:rPr>
              <a:t>自动被释放</a:t>
            </a:r>
            <a:endParaRPr lang="en-US" altLang="zh-CN" dirty="0" smtClean="0">
              <a:solidFill>
                <a:srgbClr val="FF0000"/>
              </a:solidFill>
            </a:endParaRPr>
          </a:p>
          <a:p>
            <a:pPr lvl="1"/>
            <a:r>
              <a:rPr lang="zh-CN" altLang="en-US" dirty="0" smtClean="0">
                <a:solidFill>
                  <a:srgbClr val="FF0000"/>
                </a:solidFill>
              </a:rPr>
              <a:t>深复制</a:t>
            </a:r>
            <a:r>
              <a:rPr lang="en-US" altLang="zh-CN" dirty="0" smtClean="0">
                <a:solidFill>
                  <a:srgbClr val="0070C0"/>
                </a:solidFill>
              </a:rPr>
              <a:t>(</a:t>
            </a:r>
            <a:r>
              <a:rPr lang="zh-CN" altLang="en-US" dirty="0" smtClean="0">
                <a:solidFill>
                  <a:srgbClr val="0070C0"/>
                </a:solidFill>
              </a:rPr>
              <a:t>各图像使用不同的数据块</a:t>
            </a:r>
            <a:r>
              <a:rPr lang="en-US" altLang="zh-CN" dirty="0" smtClean="0">
                <a:solidFill>
                  <a:srgbClr val="0070C0"/>
                </a:solidFill>
              </a:rPr>
              <a:t>)</a:t>
            </a:r>
            <a:r>
              <a:rPr lang="zh-CN" altLang="en-US" dirty="0" smtClean="0">
                <a:solidFill>
                  <a:srgbClr val="0070C0"/>
                </a:solidFill>
              </a:rPr>
              <a:t>：</a:t>
            </a:r>
            <a:endParaRPr lang="en-US" altLang="zh-CN" dirty="0" smtClean="0">
              <a:solidFill>
                <a:srgbClr val="0070C0"/>
              </a:solidFill>
            </a:endParaRPr>
          </a:p>
          <a:p>
            <a:pPr marL="393192" lvl="1" indent="0">
              <a:buNone/>
            </a:pPr>
            <a:r>
              <a:rPr lang="en-US" altLang="zh-CN" dirty="0">
                <a:solidFill>
                  <a:srgbClr val="0070C0"/>
                </a:solidFill>
              </a:rPr>
              <a:t> </a:t>
            </a:r>
            <a:r>
              <a:rPr lang="en-US" altLang="zh-CN" dirty="0" smtClean="0">
                <a:solidFill>
                  <a:srgbClr val="0070C0"/>
                </a:solidFill>
              </a:rPr>
              <a:t>  image3.</a:t>
            </a:r>
            <a:r>
              <a:rPr lang="en-US" altLang="zh-CN" dirty="0" smtClean="0">
                <a:solidFill>
                  <a:srgbClr val="FF0000"/>
                </a:solidFill>
              </a:rPr>
              <a:t>copyTo</a:t>
            </a:r>
            <a:r>
              <a:rPr lang="en-US" altLang="zh-CN" dirty="0" smtClean="0">
                <a:solidFill>
                  <a:srgbClr val="0070C0"/>
                </a:solidFill>
              </a:rPr>
              <a:t>(image2);</a:t>
            </a:r>
          </a:p>
          <a:p>
            <a:pPr marL="393192" lvl="1" indent="0">
              <a:buNone/>
            </a:pPr>
            <a:r>
              <a:rPr lang="en-US" altLang="zh-CN" dirty="0">
                <a:solidFill>
                  <a:srgbClr val="0070C0"/>
                </a:solidFill>
              </a:rPr>
              <a:t> </a:t>
            </a:r>
            <a:r>
              <a:rPr lang="en-US" altLang="zh-CN" dirty="0" smtClean="0">
                <a:solidFill>
                  <a:srgbClr val="0070C0"/>
                </a:solidFill>
              </a:rPr>
              <a:t>  cv::Mat image5 = image3.</a:t>
            </a:r>
            <a:r>
              <a:rPr lang="en-US" altLang="zh-CN" dirty="0" smtClean="0">
                <a:solidFill>
                  <a:srgbClr val="FF0000"/>
                </a:solidFill>
              </a:rPr>
              <a:t>clone</a:t>
            </a:r>
            <a:r>
              <a:rPr lang="en-US" altLang="zh-CN" dirty="0" smtClean="0">
                <a:solidFill>
                  <a:srgbClr val="0070C0"/>
                </a:solidFill>
              </a:rPr>
              <a:t>();</a:t>
            </a:r>
          </a:p>
          <a:p>
            <a:pPr marL="393192" lvl="1" indent="0">
              <a:buNone/>
            </a:pPr>
            <a:r>
              <a:rPr lang="en-US" altLang="zh-CN" dirty="0">
                <a:solidFill>
                  <a:srgbClr val="0070C0"/>
                </a:solidFill>
              </a:rPr>
              <a:t> </a:t>
            </a:r>
            <a:r>
              <a:rPr lang="en-US" altLang="zh-CN" dirty="0" smtClean="0">
                <a:solidFill>
                  <a:srgbClr val="0070C0"/>
                </a:solidFill>
              </a:rPr>
              <a:t>  image1.</a:t>
            </a:r>
            <a:r>
              <a:rPr lang="en-US" altLang="zh-CN" dirty="0" smtClean="0">
                <a:solidFill>
                  <a:srgbClr val="FF0000"/>
                </a:solidFill>
              </a:rPr>
              <a:t>convertTo</a:t>
            </a:r>
            <a:r>
              <a:rPr lang="en-US" altLang="zh-CN" dirty="0" smtClean="0">
                <a:solidFill>
                  <a:srgbClr val="0070C0"/>
                </a:solidFill>
              </a:rPr>
              <a:t>(image2, CV_32F, 1/255.0, 0.0);</a:t>
            </a:r>
          </a:p>
        </p:txBody>
      </p:sp>
      <p:sp>
        <p:nvSpPr>
          <p:cNvPr id="3" name="标题 2"/>
          <p:cNvSpPr>
            <a:spLocks noGrp="1"/>
          </p:cNvSpPr>
          <p:nvPr>
            <p:ph type="title"/>
          </p:nvPr>
        </p:nvSpPr>
        <p:spPr/>
        <p:txBody>
          <a:bodyPr/>
          <a:lstStyle/>
          <a:p>
            <a:r>
              <a:rPr lang="en-US" altLang="zh-CN" dirty="0" smtClean="0"/>
              <a:t>5 </a:t>
            </a:r>
            <a:r>
              <a:rPr lang="zh-CN" altLang="en-US" dirty="0" smtClean="0"/>
              <a:t>深入了解</a:t>
            </a:r>
            <a:r>
              <a:rPr lang="en-US" altLang="zh-CN" dirty="0" smtClean="0"/>
              <a:t>cv::Mat</a:t>
            </a:r>
            <a:endParaRPr lang="zh-CN" altLang="en-US" dirty="0"/>
          </a:p>
        </p:txBody>
      </p:sp>
      <p:sp>
        <p:nvSpPr>
          <p:cNvPr id="4" name="圆角矩形标注 3"/>
          <p:cNvSpPr/>
          <p:nvPr/>
        </p:nvSpPr>
        <p:spPr>
          <a:xfrm>
            <a:off x="1115616" y="6021288"/>
            <a:ext cx="1800200" cy="360040"/>
          </a:xfrm>
          <a:prstGeom prst="wedgeRoundRectCallout">
            <a:avLst>
              <a:gd name="adj1" fmla="val 57005"/>
              <a:gd name="adj2" fmla="val -1267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转换数据格式</a:t>
            </a:r>
            <a:endParaRPr lang="zh-CN" altLang="en-US" dirty="0"/>
          </a:p>
        </p:txBody>
      </p:sp>
      <p:sp>
        <p:nvSpPr>
          <p:cNvPr id="5" name="圆角矩形标注 4"/>
          <p:cNvSpPr/>
          <p:nvPr/>
        </p:nvSpPr>
        <p:spPr>
          <a:xfrm>
            <a:off x="3131839" y="6021288"/>
            <a:ext cx="1393505" cy="360040"/>
          </a:xfrm>
          <a:prstGeom prst="wedgeRoundRectCallout">
            <a:avLst>
              <a:gd name="adj1" fmla="val 49885"/>
              <a:gd name="adj2" fmla="val -1184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结果图像</a:t>
            </a:r>
            <a:endParaRPr lang="zh-CN" altLang="en-US" dirty="0"/>
          </a:p>
        </p:txBody>
      </p:sp>
      <p:sp>
        <p:nvSpPr>
          <p:cNvPr id="6" name="圆角矩形标注 5"/>
          <p:cNvSpPr/>
          <p:nvPr/>
        </p:nvSpPr>
        <p:spPr>
          <a:xfrm>
            <a:off x="4788024" y="6037430"/>
            <a:ext cx="1584176" cy="360040"/>
          </a:xfrm>
          <a:prstGeom prst="wedgeRoundRectCallout">
            <a:avLst>
              <a:gd name="adj1" fmla="val -66"/>
              <a:gd name="adj2" fmla="val -1379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32</a:t>
            </a:r>
            <a:r>
              <a:rPr lang="zh-CN" altLang="en-US" dirty="0" smtClean="0"/>
              <a:t>位浮点数</a:t>
            </a:r>
            <a:endParaRPr lang="zh-CN" altLang="en-US" dirty="0"/>
          </a:p>
        </p:txBody>
      </p:sp>
      <p:sp>
        <p:nvSpPr>
          <p:cNvPr id="7" name="圆角矩形标注 6"/>
          <p:cNvSpPr/>
          <p:nvPr/>
        </p:nvSpPr>
        <p:spPr>
          <a:xfrm>
            <a:off x="6876256" y="4787861"/>
            <a:ext cx="1656184" cy="360040"/>
          </a:xfrm>
          <a:prstGeom prst="wedgeRoundRectCallout">
            <a:avLst>
              <a:gd name="adj1" fmla="val -46759"/>
              <a:gd name="adj2" fmla="val 1355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数据缩放比例</a:t>
            </a:r>
            <a:endParaRPr lang="zh-CN" altLang="en-US" dirty="0"/>
          </a:p>
        </p:txBody>
      </p:sp>
      <p:sp>
        <p:nvSpPr>
          <p:cNvPr id="8" name="圆角矩形标注 7"/>
          <p:cNvSpPr/>
          <p:nvPr/>
        </p:nvSpPr>
        <p:spPr>
          <a:xfrm>
            <a:off x="6732240" y="6021288"/>
            <a:ext cx="1656184" cy="360040"/>
          </a:xfrm>
          <a:prstGeom prst="wedgeRoundRectCallout">
            <a:avLst>
              <a:gd name="adj1" fmla="val 27033"/>
              <a:gd name="adj2" fmla="val -1452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像素值偏移量</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t>37</a:t>
            </a:fld>
            <a:endParaRPr lang="zh-CN" altLang="en-US"/>
          </a:p>
        </p:txBody>
      </p:sp>
    </p:spTree>
    <p:extLst>
      <p:ext uri="{BB962C8B-B14F-4D97-AF65-F5344CB8AC3E}">
        <p14:creationId xmlns:p14="http://schemas.microsoft.com/office/powerpoint/2010/main" val="154471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fade">
                                      <p:cBhvr>
                                        <p:cTn id="28" dur="1000"/>
                                        <p:tgtEl>
                                          <p:spTgt spid="2">
                                            <p:txEl>
                                              <p:pRg st="4" end="4"/>
                                            </p:txEl>
                                          </p:spTgt>
                                        </p:tgtEl>
                                      </p:cBhvr>
                                    </p:animEffect>
                                    <p:anim calcmode="lin" valueType="num">
                                      <p:cBhvr>
                                        <p:cTn id="29"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1000"/>
                                        <p:tgtEl>
                                          <p:spTgt spid="2">
                                            <p:txEl>
                                              <p:pRg st="5" end="5"/>
                                            </p:txEl>
                                          </p:spTgt>
                                        </p:tgtEl>
                                      </p:cBhvr>
                                    </p:animEffect>
                                    <p:anim calcmode="lin" valueType="num">
                                      <p:cBhvr>
                                        <p:cTn id="3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fade">
                                      <p:cBhvr>
                                        <p:cTn id="42" dur="1000"/>
                                        <p:tgtEl>
                                          <p:spTgt spid="2">
                                            <p:txEl>
                                              <p:pRg st="6" end="6"/>
                                            </p:txEl>
                                          </p:spTgt>
                                        </p:tgtEl>
                                      </p:cBhvr>
                                    </p:animEffect>
                                    <p:anim calcmode="lin" valueType="num">
                                      <p:cBhvr>
                                        <p:cTn id="43"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Effect transition="in" filter="fade">
                                      <p:cBhvr>
                                        <p:cTn id="49" dur="1000"/>
                                        <p:tgtEl>
                                          <p:spTgt spid="2">
                                            <p:txEl>
                                              <p:pRg st="7" end="7"/>
                                            </p:txEl>
                                          </p:spTgt>
                                        </p:tgtEl>
                                      </p:cBhvr>
                                    </p:animEffect>
                                    <p:anim calcmode="lin" valueType="num">
                                      <p:cBhvr>
                                        <p:cTn id="50"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
                                            <p:txEl>
                                              <p:pRg st="8" end="8"/>
                                            </p:txEl>
                                          </p:spTgt>
                                        </p:tgtEl>
                                        <p:attrNameLst>
                                          <p:attrName>style.visibility</p:attrName>
                                        </p:attrNameLst>
                                      </p:cBhvr>
                                      <p:to>
                                        <p:strVal val="visible"/>
                                      </p:to>
                                    </p:set>
                                    <p:animEffect transition="in" filter="fade">
                                      <p:cBhvr>
                                        <p:cTn id="56" dur="1000"/>
                                        <p:tgtEl>
                                          <p:spTgt spid="2">
                                            <p:txEl>
                                              <p:pRg st="8" end="8"/>
                                            </p:txEl>
                                          </p:spTgt>
                                        </p:tgtEl>
                                      </p:cBhvr>
                                    </p:animEffect>
                                    <p:anim calcmode="lin" valueType="num">
                                      <p:cBhvr>
                                        <p:cTn id="57"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
                                            <p:txEl>
                                              <p:pRg st="9" end="9"/>
                                            </p:txEl>
                                          </p:spTgt>
                                        </p:tgtEl>
                                        <p:attrNameLst>
                                          <p:attrName>style.visibility</p:attrName>
                                        </p:attrNameLst>
                                      </p:cBhvr>
                                      <p:to>
                                        <p:strVal val="visible"/>
                                      </p:to>
                                    </p:set>
                                    <p:animEffect transition="in" filter="fade">
                                      <p:cBhvr>
                                        <p:cTn id="63" dur="1000"/>
                                        <p:tgtEl>
                                          <p:spTgt spid="2">
                                            <p:txEl>
                                              <p:pRg st="9" end="9"/>
                                            </p:txEl>
                                          </p:spTgt>
                                        </p:tgtEl>
                                      </p:cBhvr>
                                    </p:animEffect>
                                    <p:anim calcmode="lin" valueType="num">
                                      <p:cBhvr>
                                        <p:cTn id="64"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 calcmode="lin" valueType="num">
                                      <p:cBhvr>
                                        <p:cTn id="70" dur="500" fill="hold"/>
                                        <p:tgtEl>
                                          <p:spTgt spid="4"/>
                                        </p:tgtEl>
                                        <p:attrNameLst>
                                          <p:attrName>ppt_w</p:attrName>
                                        </p:attrNameLst>
                                      </p:cBhvr>
                                      <p:tavLst>
                                        <p:tav tm="0">
                                          <p:val>
                                            <p:fltVal val="0"/>
                                          </p:val>
                                        </p:tav>
                                        <p:tav tm="100000">
                                          <p:val>
                                            <p:strVal val="#ppt_w"/>
                                          </p:val>
                                        </p:tav>
                                      </p:tavLst>
                                    </p:anim>
                                    <p:anim calcmode="lin" valueType="num">
                                      <p:cBhvr>
                                        <p:cTn id="71" dur="500" fill="hold"/>
                                        <p:tgtEl>
                                          <p:spTgt spid="4"/>
                                        </p:tgtEl>
                                        <p:attrNameLst>
                                          <p:attrName>ppt_h</p:attrName>
                                        </p:attrNameLst>
                                      </p:cBhvr>
                                      <p:tavLst>
                                        <p:tav tm="0">
                                          <p:val>
                                            <p:fltVal val="0"/>
                                          </p:val>
                                        </p:tav>
                                        <p:tav tm="100000">
                                          <p:val>
                                            <p:strVal val="#ppt_h"/>
                                          </p:val>
                                        </p:tav>
                                      </p:tavLst>
                                    </p:anim>
                                    <p:animEffect transition="in" filter="fade">
                                      <p:cBhvr>
                                        <p:cTn id="72" dur="500"/>
                                        <p:tgtEl>
                                          <p:spTgt spid="4"/>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anim calcmode="lin" valueType="num">
                                      <p:cBhvr>
                                        <p:cTn id="77" dur="500" fill="hold"/>
                                        <p:tgtEl>
                                          <p:spTgt spid="5"/>
                                        </p:tgtEl>
                                        <p:attrNameLst>
                                          <p:attrName>ppt_w</p:attrName>
                                        </p:attrNameLst>
                                      </p:cBhvr>
                                      <p:tavLst>
                                        <p:tav tm="0">
                                          <p:val>
                                            <p:fltVal val="0"/>
                                          </p:val>
                                        </p:tav>
                                        <p:tav tm="100000">
                                          <p:val>
                                            <p:strVal val="#ppt_w"/>
                                          </p:val>
                                        </p:tav>
                                      </p:tavLst>
                                    </p:anim>
                                    <p:anim calcmode="lin" valueType="num">
                                      <p:cBhvr>
                                        <p:cTn id="78" dur="500" fill="hold"/>
                                        <p:tgtEl>
                                          <p:spTgt spid="5"/>
                                        </p:tgtEl>
                                        <p:attrNameLst>
                                          <p:attrName>ppt_h</p:attrName>
                                        </p:attrNameLst>
                                      </p:cBhvr>
                                      <p:tavLst>
                                        <p:tav tm="0">
                                          <p:val>
                                            <p:fltVal val="0"/>
                                          </p:val>
                                        </p:tav>
                                        <p:tav tm="100000">
                                          <p:val>
                                            <p:strVal val="#ppt_h"/>
                                          </p:val>
                                        </p:tav>
                                      </p:tavLst>
                                    </p:anim>
                                    <p:animEffect transition="in" filter="fade">
                                      <p:cBhvr>
                                        <p:cTn id="79" dur="500"/>
                                        <p:tgtEl>
                                          <p:spTgt spid="5"/>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6"/>
                                        </p:tgtEl>
                                        <p:attrNameLst>
                                          <p:attrName>style.visibility</p:attrName>
                                        </p:attrNameLst>
                                      </p:cBhvr>
                                      <p:to>
                                        <p:strVal val="visible"/>
                                      </p:to>
                                    </p:set>
                                    <p:anim calcmode="lin" valueType="num">
                                      <p:cBhvr>
                                        <p:cTn id="84" dur="500" fill="hold"/>
                                        <p:tgtEl>
                                          <p:spTgt spid="6"/>
                                        </p:tgtEl>
                                        <p:attrNameLst>
                                          <p:attrName>ppt_w</p:attrName>
                                        </p:attrNameLst>
                                      </p:cBhvr>
                                      <p:tavLst>
                                        <p:tav tm="0">
                                          <p:val>
                                            <p:fltVal val="0"/>
                                          </p:val>
                                        </p:tav>
                                        <p:tav tm="100000">
                                          <p:val>
                                            <p:strVal val="#ppt_w"/>
                                          </p:val>
                                        </p:tav>
                                      </p:tavLst>
                                    </p:anim>
                                    <p:anim calcmode="lin" valueType="num">
                                      <p:cBhvr>
                                        <p:cTn id="85" dur="500" fill="hold"/>
                                        <p:tgtEl>
                                          <p:spTgt spid="6"/>
                                        </p:tgtEl>
                                        <p:attrNameLst>
                                          <p:attrName>ppt_h</p:attrName>
                                        </p:attrNameLst>
                                      </p:cBhvr>
                                      <p:tavLst>
                                        <p:tav tm="0">
                                          <p:val>
                                            <p:fltVal val="0"/>
                                          </p:val>
                                        </p:tav>
                                        <p:tav tm="100000">
                                          <p:val>
                                            <p:strVal val="#ppt_h"/>
                                          </p:val>
                                        </p:tav>
                                      </p:tavLst>
                                    </p:anim>
                                    <p:animEffect transition="in" filter="fade">
                                      <p:cBhvr>
                                        <p:cTn id="86" dur="500"/>
                                        <p:tgtEl>
                                          <p:spTgt spid="6"/>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cBhvr>
                                        <p:cTn id="91" dur="500" fill="hold"/>
                                        <p:tgtEl>
                                          <p:spTgt spid="7"/>
                                        </p:tgtEl>
                                        <p:attrNameLst>
                                          <p:attrName>ppt_w</p:attrName>
                                        </p:attrNameLst>
                                      </p:cBhvr>
                                      <p:tavLst>
                                        <p:tav tm="0">
                                          <p:val>
                                            <p:fltVal val="0"/>
                                          </p:val>
                                        </p:tav>
                                        <p:tav tm="100000">
                                          <p:val>
                                            <p:strVal val="#ppt_w"/>
                                          </p:val>
                                        </p:tav>
                                      </p:tavLst>
                                    </p:anim>
                                    <p:anim calcmode="lin" valueType="num">
                                      <p:cBhvr>
                                        <p:cTn id="92" dur="500" fill="hold"/>
                                        <p:tgtEl>
                                          <p:spTgt spid="7"/>
                                        </p:tgtEl>
                                        <p:attrNameLst>
                                          <p:attrName>ppt_h</p:attrName>
                                        </p:attrNameLst>
                                      </p:cBhvr>
                                      <p:tavLst>
                                        <p:tav tm="0">
                                          <p:val>
                                            <p:fltVal val="0"/>
                                          </p:val>
                                        </p:tav>
                                        <p:tav tm="100000">
                                          <p:val>
                                            <p:strVal val="#ppt_h"/>
                                          </p:val>
                                        </p:tav>
                                      </p:tavLst>
                                    </p:anim>
                                    <p:animEffect transition="in" filter="fade">
                                      <p:cBhvr>
                                        <p:cTn id="93" dur="500"/>
                                        <p:tgtEl>
                                          <p:spTgt spid="7"/>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8"/>
                                        </p:tgtEl>
                                        <p:attrNameLst>
                                          <p:attrName>style.visibility</p:attrName>
                                        </p:attrNameLst>
                                      </p:cBhvr>
                                      <p:to>
                                        <p:strVal val="visible"/>
                                      </p:to>
                                    </p:set>
                                    <p:anim calcmode="lin" valueType="num">
                                      <p:cBhvr>
                                        <p:cTn id="98" dur="500" fill="hold"/>
                                        <p:tgtEl>
                                          <p:spTgt spid="8"/>
                                        </p:tgtEl>
                                        <p:attrNameLst>
                                          <p:attrName>ppt_w</p:attrName>
                                        </p:attrNameLst>
                                      </p:cBhvr>
                                      <p:tavLst>
                                        <p:tav tm="0">
                                          <p:val>
                                            <p:fltVal val="0"/>
                                          </p:val>
                                        </p:tav>
                                        <p:tav tm="100000">
                                          <p:val>
                                            <p:strVal val="#ppt_w"/>
                                          </p:val>
                                        </p:tav>
                                      </p:tavLst>
                                    </p:anim>
                                    <p:anim calcmode="lin" valueType="num">
                                      <p:cBhvr>
                                        <p:cTn id="99" dur="500" fill="hold"/>
                                        <p:tgtEl>
                                          <p:spTgt spid="8"/>
                                        </p:tgtEl>
                                        <p:attrNameLst>
                                          <p:attrName>ppt_h</p:attrName>
                                        </p:attrNameLst>
                                      </p:cBhvr>
                                      <p:tavLst>
                                        <p:tav tm="0">
                                          <p:val>
                                            <p:fltVal val="0"/>
                                          </p:val>
                                        </p:tav>
                                        <p:tav tm="100000">
                                          <p:val>
                                            <p:strVal val="#ppt_h"/>
                                          </p:val>
                                        </p:tav>
                                      </p:tavLst>
                                    </p:anim>
                                    <p:animEffect transition="in" filter="fade">
                                      <p:cBhvr>
                                        <p:cTn id="10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animBg="1"/>
      <p:bldP spid="5" grpId="0" animBg="1"/>
      <p:bldP spid="6"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8435280" cy="4755984"/>
          </a:xfrm>
        </p:spPr>
        <p:txBody>
          <a:bodyPr>
            <a:normAutofit/>
          </a:bodyPr>
          <a:lstStyle/>
          <a:p>
            <a:pPr algn="just"/>
            <a:r>
              <a:rPr lang="zh-CN" altLang="en-US" dirty="0" smtClean="0"/>
              <a:t>对于含有</a:t>
            </a:r>
            <a:r>
              <a:rPr lang="en-US" altLang="zh-CN" dirty="0" smtClean="0">
                <a:solidFill>
                  <a:srgbClr val="0070C0"/>
                </a:solidFill>
              </a:rPr>
              <a:t>cv::Mat</a:t>
            </a:r>
            <a:r>
              <a:rPr lang="zh-CN" altLang="en-US" dirty="0" smtClean="0"/>
              <a:t>属性的类，尽量不要提供返回该</a:t>
            </a:r>
            <a:r>
              <a:rPr lang="en-US" altLang="zh-CN" dirty="0" smtClean="0">
                <a:solidFill>
                  <a:srgbClr val="0070C0"/>
                </a:solidFill>
              </a:rPr>
              <a:t>cv::Mat</a:t>
            </a:r>
            <a:r>
              <a:rPr lang="zh-CN" altLang="en-US" dirty="0" smtClean="0"/>
              <a:t>属性的</a:t>
            </a:r>
            <a:r>
              <a:rPr lang="en-US" altLang="zh-CN" dirty="0" smtClean="0">
                <a:solidFill>
                  <a:srgbClr val="0070C0"/>
                </a:solidFill>
              </a:rPr>
              <a:t>public</a:t>
            </a:r>
            <a:r>
              <a:rPr lang="zh-CN" altLang="en-US" dirty="0" smtClean="0"/>
              <a:t>方法，以避免该属性在类外面被悄悄修改</a:t>
            </a:r>
            <a:endParaRPr lang="en-US" altLang="zh-CN" dirty="0" smtClean="0"/>
          </a:p>
          <a:p>
            <a:pPr marL="109728" indent="0" algn="just">
              <a:buNone/>
            </a:pPr>
            <a:r>
              <a:rPr lang="en-US" altLang="zh-CN" dirty="0"/>
              <a:t> </a:t>
            </a:r>
            <a:r>
              <a:rPr lang="en-US" altLang="zh-CN" dirty="0" smtClean="0"/>
              <a:t>  </a:t>
            </a:r>
            <a:r>
              <a:rPr lang="en-US" altLang="zh-CN" sz="2400" dirty="0" smtClean="0">
                <a:solidFill>
                  <a:srgbClr val="0070C0"/>
                </a:solidFill>
              </a:rPr>
              <a:t>class Test{</a:t>
            </a:r>
          </a:p>
          <a:p>
            <a:pPr marL="109728" indent="0" algn="just">
              <a:buNone/>
            </a:pPr>
            <a:r>
              <a:rPr lang="en-US" altLang="zh-CN" sz="2400" dirty="0">
                <a:solidFill>
                  <a:srgbClr val="0070C0"/>
                </a:solidFill>
              </a:rPr>
              <a:t>	</a:t>
            </a:r>
            <a:r>
              <a:rPr lang="en-US" altLang="zh-CN" sz="2400" dirty="0" smtClean="0">
                <a:solidFill>
                  <a:srgbClr val="0070C0"/>
                </a:solidFill>
              </a:rPr>
              <a:t>cv::Mat </a:t>
            </a:r>
            <a:r>
              <a:rPr lang="en-US" altLang="zh-CN" sz="2400" dirty="0" err="1" smtClean="0">
                <a:solidFill>
                  <a:srgbClr val="0070C0"/>
                </a:solidFill>
              </a:rPr>
              <a:t>ima</a:t>
            </a:r>
            <a:r>
              <a:rPr lang="en-US" altLang="zh-CN" sz="2400" dirty="0" smtClean="0">
                <a:solidFill>
                  <a:srgbClr val="0070C0"/>
                </a:solidFill>
              </a:rPr>
              <a:t>;  </a:t>
            </a:r>
            <a:r>
              <a:rPr lang="en-US" altLang="zh-CN" sz="2400" dirty="0" smtClean="0">
                <a:solidFill>
                  <a:srgbClr val="00B050"/>
                </a:solidFill>
              </a:rPr>
              <a:t>// </a:t>
            </a:r>
            <a:r>
              <a:rPr lang="zh-CN" altLang="en-US" sz="2400" dirty="0" smtClean="0">
                <a:solidFill>
                  <a:srgbClr val="00B050"/>
                </a:solidFill>
              </a:rPr>
              <a:t>图像属性</a:t>
            </a:r>
            <a:endParaRPr lang="en-US" altLang="zh-CN" sz="2400" dirty="0" smtClean="0">
              <a:solidFill>
                <a:srgbClr val="00B050"/>
              </a:solidFill>
            </a:endParaRPr>
          </a:p>
          <a:p>
            <a:pPr marL="109728" indent="0" algn="just">
              <a:buNone/>
            </a:pPr>
            <a:r>
              <a:rPr lang="en-US" altLang="zh-CN" sz="2400" dirty="0">
                <a:solidFill>
                  <a:srgbClr val="0070C0"/>
                </a:solidFill>
              </a:rPr>
              <a:t> </a:t>
            </a:r>
            <a:r>
              <a:rPr lang="en-US" altLang="zh-CN" sz="2400" dirty="0" smtClean="0">
                <a:solidFill>
                  <a:srgbClr val="0070C0"/>
                </a:solidFill>
              </a:rPr>
              <a:t>    public:</a:t>
            </a:r>
          </a:p>
          <a:p>
            <a:pPr marL="109728" indent="0" algn="just">
              <a:buNone/>
            </a:pPr>
            <a:r>
              <a:rPr lang="en-US" altLang="zh-CN" sz="2400" dirty="0">
                <a:solidFill>
                  <a:srgbClr val="0070C0"/>
                </a:solidFill>
              </a:rPr>
              <a:t> </a:t>
            </a:r>
            <a:r>
              <a:rPr lang="en-US" altLang="zh-CN" sz="2400" dirty="0" smtClean="0">
                <a:solidFill>
                  <a:srgbClr val="0070C0"/>
                </a:solidFill>
              </a:rPr>
              <a:t>       </a:t>
            </a:r>
            <a:r>
              <a:rPr lang="en-US" altLang="zh-CN" sz="2400" dirty="0" smtClean="0">
                <a:solidFill>
                  <a:srgbClr val="00B050"/>
                </a:solidFill>
              </a:rPr>
              <a:t>// </a:t>
            </a:r>
            <a:r>
              <a:rPr lang="zh-CN" altLang="en-US" sz="2400" dirty="0" smtClean="0">
                <a:solidFill>
                  <a:srgbClr val="00B050"/>
                </a:solidFill>
              </a:rPr>
              <a:t>在构造函数中创建一幅灰度图像</a:t>
            </a:r>
            <a:endParaRPr lang="en-US" altLang="zh-CN" sz="2400" dirty="0" smtClean="0">
              <a:solidFill>
                <a:srgbClr val="00B050"/>
              </a:solidFill>
            </a:endParaRPr>
          </a:p>
          <a:p>
            <a:pPr marL="109728" indent="0" algn="just">
              <a:buNone/>
            </a:pPr>
            <a:r>
              <a:rPr lang="en-US" altLang="zh-CN" sz="2400" dirty="0">
                <a:solidFill>
                  <a:srgbClr val="0070C0"/>
                </a:solidFill>
              </a:rPr>
              <a:t>	</a:t>
            </a:r>
            <a:r>
              <a:rPr lang="en-US" altLang="zh-CN" sz="2400" dirty="0" smtClean="0">
                <a:solidFill>
                  <a:srgbClr val="0070C0"/>
                </a:solidFill>
              </a:rPr>
              <a:t>Test() : </a:t>
            </a:r>
            <a:r>
              <a:rPr lang="en-US" altLang="zh-CN" sz="2400" dirty="0" err="1" smtClean="0">
                <a:solidFill>
                  <a:srgbClr val="0070C0"/>
                </a:solidFill>
              </a:rPr>
              <a:t>ima</a:t>
            </a:r>
            <a:r>
              <a:rPr lang="en-US" altLang="zh-CN" sz="2400" dirty="0" smtClean="0">
                <a:solidFill>
                  <a:srgbClr val="0070C0"/>
                </a:solidFill>
              </a:rPr>
              <a:t>(240, 320, CV_8U, cv::Scalar(100)) {}</a:t>
            </a:r>
          </a:p>
          <a:p>
            <a:pPr marL="109728" indent="0" algn="just">
              <a:buNone/>
            </a:pPr>
            <a:r>
              <a:rPr lang="en-US" altLang="zh-CN" sz="2400" dirty="0" smtClean="0">
                <a:solidFill>
                  <a:srgbClr val="0070C0"/>
                </a:solidFill>
              </a:rPr>
              <a:t>       	</a:t>
            </a:r>
            <a:r>
              <a:rPr lang="en-US" altLang="zh-CN" sz="2400" dirty="0" smtClean="0">
                <a:solidFill>
                  <a:srgbClr val="00B050"/>
                </a:solidFill>
              </a:rPr>
              <a:t>// </a:t>
            </a:r>
            <a:r>
              <a:rPr lang="zh-CN" altLang="en-US" sz="2400" dirty="0">
                <a:solidFill>
                  <a:srgbClr val="00B050"/>
                </a:solidFill>
              </a:rPr>
              <a:t>此</a:t>
            </a:r>
            <a:r>
              <a:rPr lang="zh-CN" altLang="en-US" sz="2400" dirty="0" smtClean="0">
                <a:solidFill>
                  <a:srgbClr val="00B050"/>
                </a:solidFill>
              </a:rPr>
              <a:t>方法返回一个图像属性，是一种不好的做法</a:t>
            </a:r>
            <a:endParaRPr lang="en-US" altLang="zh-CN" sz="2400" dirty="0" smtClean="0">
              <a:solidFill>
                <a:srgbClr val="00B050"/>
              </a:solidFill>
            </a:endParaRPr>
          </a:p>
          <a:p>
            <a:pPr marL="109728" indent="0" algn="just">
              <a:buNone/>
            </a:pPr>
            <a:r>
              <a:rPr lang="en-US" altLang="zh-CN" sz="2400" dirty="0">
                <a:solidFill>
                  <a:srgbClr val="0070C0"/>
                </a:solidFill>
              </a:rPr>
              <a:t> </a:t>
            </a:r>
            <a:r>
              <a:rPr lang="en-US" altLang="zh-CN" sz="2400" dirty="0" smtClean="0">
                <a:solidFill>
                  <a:srgbClr val="0070C0"/>
                </a:solidFill>
              </a:rPr>
              <a:t> 	cv::Mat method() { return </a:t>
            </a:r>
            <a:r>
              <a:rPr lang="en-US" altLang="zh-CN" sz="2400" dirty="0" err="1" smtClean="0">
                <a:solidFill>
                  <a:srgbClr val="0070C0"/>
                </a:solidFill>
              </a:rPr>
              <a:t>ima</a:t>
            </a:r>
            <a:r>
              <a:rPr lang="en-US" altLang="zh-CN" sz="2400" dirty="0" smtClean="0">
                <a:solidFill>
                  <a:srgbClr val="0070C0"/>
                </a:solidFill>
              </a:rPr>
              <a:t>; }</a:t>
            </a:r>
          </a:p>
          <a:p>
            <a:pPr marL="109728" indent="0" algn="just">
              <a:buNone/>
            </a:pPr>
            <a:r>
              <a:rPr lang="en-US" altLang="zh-CN" sz="2400" dirty="0" smtClean="0">
                <a:solidFill>
                  <a:srgbClr val="0070C0"/>
                </a:solidFill>
              </a:rPr>
              <a:t>    };</a:t>
            </a:r>
          </a:p>
        </p:txBody>
      </p:sp>
      <p:sp>
        <p:nvSpPr>
          <p:cNvPr id="3" name="标题 2"/>
          <p:cNvSpPr>
            <a:spLocks noGrp="1"/>
          </p:cNvSpPr>
          <p:nvPr>
            <p:ph type="title"/>
          </p:nvPr>
        </p:nvSpPr>
        <p:spPr/>
        <p:txBody>
          <a:bodyPr/>
          <a:lstStyle/>
          <a:p>
            <a:r>
              <a:rPr lang="en-US" altLang="zh-CN" dirty="0" smtClean="0"/>
              <a:t>5 </a:t>
            </a:r>
            <a:r>
              <a:rPr lang="zh-CN" altLang="en-US" dirty="0" smtClean="0"/>
              <a:t>深入了解</a:t>
            </a:r>
            <a:r>
              <a:rPr lang="en-US" altLang="zh-CN" dirty="0" smtClean="0"/>
              <a:t>cv::Mat</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38</a:t>
            </a:fld>
            <a:endParaRPr lang="zh-CN" altLang="en-US"/>
          </a:p>
        </p:txBody>
      </p:sp>
    </p:spTree>
    <p:extLst>
      <p:ext uri="{BB962C8B-B14F-4D97-AF65-F5344CB8AC3E}">
        <p14:creationId xmlns:p14="http://schemas.microsoft.com/office/powerpoint/2010/main" val="362627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1000"/>
                                        <p:tgtEl>
                                          <p:spTgt spid="2">
                                            <p:txEl>
                                              <p:pRg st="2" end="2"/>
                                            </p:txEl>
                                          </p:spTgt>
                                        </p:tgtEl>
                                      </p:cBhvr>
                                    </p:animEffect>
                                    <p:anim calcmode="lin" valueType="num">
                                      <p:cBhvr>
                                        <p:cTn id="20"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fade">
                                      <p:cBhvr>
                                        <p:cTn id="24" dur="1000"/>
                                        <p:tgtEl>
                                          <p:spTgt spid="2">
                                            <p:txEl>
                                              <p:pRg st="3" end="3"/>
                                            </p:txEl>
                                          </p:spTgt>
                                        </p:tgtEl>
                                      </p:cBhvr>
                                    </p:animEffect>
                                    <p:anim calcmode="lin" valueType="num">
                                      <p:cBhvr>
                                        <p:cTn id="2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Effect transition="in" filter="fade">
                                      <p:cBhvr>
                                        <p:cTn id="29" dur="1000"/>
                                        <p:tgtEl>
                                          <p:spTgt spid="2">
                                            <p:txEl>
                                              <p:pRg st="4" end="4"/>
                                            </p:txEl>
                                          </p:spTgt>
                                        </p:tgtEl>
                                      </p:cBhvr>
                                    </p:animEffect>
                                    <p:anim calcmode="lin" valueType="num">
                                      <p:cBhvr>
                                        <p:cTn id="3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animEffect transition="in" filter="fade">
                                      <p:cBhvr>
                                        <p:cTn id="34" dur="1000"/>
                                        <p:tgtEl>
                                          <p:spTgt spid="2">
                                            <p:txEl>
                                              <p:pRg st="5" end="5"/>
                                            </p:txEl>
                                          </p:spTgt>
                                        </p:tgtEl>
                                      </p:cBhvr>
                                    </p:animEffect>
                                    <p:anim calcmode="lin" valueType="num">
                                      <p:cBhvr>
                                        <p:cTn id="35"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animEffect transition="in" filter="fade">
                                      <p:cBhvr>
                                        <p:cTn id="39" dur="1000"/>
                                        <p:tgtEl>
                                          <p:spTgt spid="2">
                                            <p:txEl>
                                              <p:pRg st="6" end="6"/>
                                            </p:txEl>
                                          </p:spTgt>
                                        </p:tgtEl>
                                      </p:cBhvr>
                                    </p:animEffect>
                                    <p:anim calcmode="lin" valueType="num">
                                      <p:cBhvr>
                                        <p:cTn id="4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
                                            <p:txEl>
                                              <p:pRg st="7" end="7"/>
                                            </p:txEl>
                                          </p:spTgt>
                                        </p:tgtEl>
                                        <p:attrNameLst>
                                          <p:attrName>style.visibility</p:attrName>
                                        </p:attrNameLst>
                                      </p:cBhvr>
                                      <p:to>
                                        <p:strVal val="visible"/>
                                      </p:to>
                                    </p:set>
                                    <p:animEffect transition="in" filter="fade">
                                      <p:cBhvr>
                                        <p:cTn id="44" dur="1000"/>
                                        <p:tgtEl>
                                          <p:spTgt spid="2">
                                            <p:txEl>
                                              <p:pRg st="7" end="7"/>
                                            </p:txEl>
                                          </p:spTgt>
                                        </p:tgtEl>
                                      </p:cBhvr>
                                    </p:animEffect>
                                    <p:anim calcmode="lin" valueType="num">
                                      <p:cBhvr>
                                        <p:cTn id="45"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2">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
                                            <p:txEl>
                                              <p:pRg st="8" end="8"/>
                                            </p:txEl>
                                          </p:spTgt>
                                        </p:tgtEl>
                                        <p:attrNameLst>
                                          <p:attrName>style.visibility</p:attrName>
                                        </p:attrNameLst>
                                      </p:cBhvr>
                                      <p:to>
                                        <p:strVal val="visible"/>
                                      </p:to>
                                    </p:set>
                                    <p:animEffect transition="in" filter="fade">
                                      <p:cBhvr>
                                        <p:cTn id="49" dur="1000"/>
                                        <p:tgtEl>
                                          <p:spTgt spid="2">
                                            <p:txEl>
                                              <p:pRg st="8" end="8"/>
                                            </p:txEl>
                                          </p:spTgt>
                                        </p:tgtEl>
                                      </p:cBhvr>
                                    </p:animEffect>
                                    <p:anim calcmode="lin" valueType="num">
                                      <p:cBhvr>
                                        <p:cTn id="50"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a:lnSpc>
                <a:spcPct val="125000"/>
              </a:lnSpc>
            </a:pPr>
            <a:r>
              <a:rPr lang="zh-CN" altLang="en-US" dirty="0" smtClean="0"/>
              <a:t>测试</a:t>
            </a:r>
            <a:r>
              <a:rPr lang="en-US" altLang="zh-CN" dirty="0" smtClean="0">
                <a:solidFill>
                  <a:srgbClr val="0070C0"/>
                </a:solidFill>
              </a:rPr>
              <a:t>P12</a:t>
            </a:r>
            <a:r>
              <a:rPr lang="zh-CN" altLang="en-US" dirty="0" smtClean="0"/>
              <a:t>中</a:t>
            </a:r>
            <a:r>
              <a:rPr lang="en-US" altLang="zh-CN" dirty="0" smtClean="0">
                <a:solidFill>
                  <a:srgbClr val="0070C0"/>
                </a:solidFill>
              </a:rPr>
              <a:t>1.4.1</a:t>
            </a:r>
            <a:r>
              <a:rPr lang="zh-CN" altLang="en-US" dirty="0" smtClean="0"/>
              <a:t>程序</a:t>
            </a:r>
            <a:endParaRPr lang="en-US" altLang="zh-CN" dirty="0" smtClean="0"/>
          </a:p>
          <a:p>
            <a:pPr>
              <a:lnSpc>
                <a:spcPct val="125000"/>
              </a:lnSpc>
            </a:pPr>
            <a:r>
              <a:rPr lang="zh-CN" altLang="en-US" dirty="0" smtClean="0"/>
              <a:t>说明：</a:t>
            </a:r>
            <a:endParaRPr lang="en-US" altLang="zh-CN" dirty="0" smtClean="0"/>
          </a:p>
          <a:p>
            <a:pPr lvl="1">
              <a:lnSpc>
                <a:spcPct val="125000"/>
              </a:lnSpc>
            </a:pPr>
            <a:r>
              <a:rPr lang="en-US" altLang="zh-CN" dirty="0" smtClean="0">
                <a:solidFill>
                  <a:srgbClr val="0070C0"/>
                </a:solidFill>
              </a:rPr>
              <a:t>cv::</a:t>
            </a:r>
            <a:r>
              <a:rPr lang="en-US" altLang="zh-CN" dirty="0" err="1" smtClean="0">
                <a:solidFill>
                  <a:srgbClr val="0070C0"/>
                </a:solidFill>
              </a:rPr>
              <a:t>namedWindow</a:t>
            </a:r>
            <a:r>
              <a:rPr lang="zh-CN" altLang="en-US" dirty="0" smtClean="0"/>
              <a:t>可省略</a:t>
            </a:r>
            <a:endParaRPr lang="en-US" altLang="zh-CN" dirty="0" smtClean="0"/>
          </a:p>
          <a:p>
            <a:pPr lvl="1">
              <a:lnSpc>
                <a:spcPct val="125000"/>
              </a:lnSpc>
            </a:pPr>
            <a:r>
              <a:rPr lang="en-US" altLang="zh-CN" dirty="0" smtClean="0">
                <a:solidFill>
                  <a:srgbClr val="0070C0"/>
                </a:solidFill>
              </a:rPr>
              <a:t>image1 = 200; </a:t>
            </a:r>
            <a:r>
              <a:rPr lang="zh-CN" altLang="en-US" dirty="0" smtClean="0"/>
              <a:t>是将图像</a:t>
            </a:r>
            <a:r>
              <a:rPr lang="en-US" altLang="zh-CN" dirty="0" smtClean="0">
                <a:solidFill>
                  <a:srgbClr val="0070C0"/>
                </a:solidFill>
              </a:rPr>
              <a:t>image1</a:t>
            </a:r>
            <a:r>
              <a:rPr lang="zh-CN" altLang="en-US" dirty="0" smtClean="0"/>
              <a:t>所有像素值均设为</a:t>
            </a:r>
            <a:r>
              <a:rPr lang="en-US" altLang="zh-CN" dirty="0" smtClean="0">
                <a:solidFill>
                  <a:srgbClr val="0070C0"/>
                </a:solidFill>
              </a:rPr>
              <a:t>200</a:t>
            </a:r>
          </a:p>
          <a:p>
            <a:pPr lvl="1">
              <a:lnSpc>
                <a:spcPct val="125000"/>
              </a:lnSpc>
            </a:pPr>
            <a:r>
              <a:rPr lang="zh-CN" altLang="en-US" dirty="0"/>
              <a:t>注意提供的图像是</a:t>
            </a:r>
            <a:r>
              <a:rPr lang="en-US" altLang="zh-CN" dirty="0">
                <a:solidFill>
                  <a:srgbClr val="0070C0"/>
                </a:solidFill>
              </a:rPr>
              <a:t>puppy.jpg</a:t>
            </a:r>
            <a:r>
              <a:rPr lang="zh-CN" altLang="en-US" dirty="0"/>
              <a:t>而不是</a:t>
            </a:r>
            <a:r>
              <a:rPr lang="en-US" altLang="zh-CN" dirty="0">
                <a:solidFill>
                  <a:srgbClr val="0070C0"/>
                </a:solidFill>
              </a:rPr>
              <a:t>puppy.bmp</a:t>
            </a:r>
          </a:p>
          <a:p>
            <a:pPr>
              <a:lnSpc>
                <a:spcPct val="125000"/>
              </a:lnSpc>
            </a:pPr>
            <a:r>
              <a:rPr lang="zh-CN" altLang="en-US" dirty="0" smtClean="0"/>
              <a:t>问题：</a:t>
            </a:r>
            <a:endParaRPr lang="en-US" altLang="zh-CN" dirty="0" smtClean="0"/>
          </a:p>
          <a:p>
            <a:pPr lvl="1">
              <a:lnSpc>
                <a:spcPct val="125000"/>
              </a:lnSpc>
            </a:pPr>
            <a:r>
              <a:rPr lang="zh-CN" altLang="en-US" dirty="0" smtClean="0"/>
              <a:t>程序中一共产生过几个不同的图像数据块？</a:t>
            </a:r>
            <a:endParaRPr lang="en-US" altLang="zh-CN" dirty="0"/>
          </a:p>
          <a:p>
            <a:pPr lvl="1">
              <a:lnSpc>
                <a:spcPct val="125000"/>
              </a:lnSpc>
            </a:pPr>
            <a:r>
              <a:rPr lang="zh-CN" altLang="en-US" dirty="0" smtClean="0"/>
              <a:t>将函数</a:t>
            </a:r>
            <a:r>
              <a:rPr lang="en-US" altLang="zh-CN" dirty="0" smtClean="0">
                <a:solidFill>
                  <a:srgbClr val="0070C0"/>
                </a:solidFill>
              </a:rPr>
              <a:t>function</a:t>
            </a:r>
            <a:r>
              <a:rPr lang="zh-CN" altLang="en-US" dirty="0" smtClean="0"/>
              <a:t>内的局部对象</a:t>
            </a:r>
            <a:r>
              <a:rPr lang="en-US" altLang="zh-CN" dirty="0" err="1" smtClean="0">
                <a:solidFill>
                  <a:srgbClr val="0070C0"/>
                </a:solidFill>
              </a:rPr>
              <a:t>ima</a:t>
            </a:r>
            <a:r>
              <a:rPr lang="zh-CN" altLang="en-US" dirty="0" smtClean="0"/>
              <a:t>赋值给了图像对象</a:t>
            </a:r>
            <a:r>
              <a:rPr lang="en-US" altLang="zh-CN" dirty="0" smtClean="0">
                <a:solidFill>
                  <a:srgbClr val="0070C0"/>
                </a:solidFill>
              </a:rPr>
              <a:t>gray</a:t>
            </a:r>
            <a:r>
              <a:rPr lang="zh-CN" altLang="en-US" dirty="0" smtClean="0"/>
              <a:t>，</a:t>
            </a:r>
            <a:r>
              <a:rPr lang="en-US" altLang="zh-CN" dirty="0" err="1" smtClean="0">
                <a:solidFill>
                  <a:srgbClr val="0070C0"/>
                </a:solidFill>
              </a:rPr>
              <a:t>ima</a:t>
            </a:r>
            <a:r>
              <a:rPr lang="zh-CN" altLang="en-US" dirty="0" smtClean="0"/>
              <a:t>生命周期结束后为何</a:t>
            </a:r>
            <a:r>
              <a:rPr lang="en-US" altLang="zh-CN" dirty="0" smtClean="0">
                <a:solidFill>
                  <a:srgbClr val="0070C0"/>
                </a:solidFill>
              </a:rPr>
              <a:t>gray</a:t>
            </a:r>
            <a:r>
              <a:rPr lang="zh-CN" altLang="en-US" dirty="0" smtClean="0"/>
              <a:t>还能够显示出来？</a:t>
            </a:r>
            <a:endParaRPr lang="en-US" altLang="zh-CN" dirty="0" smtClean="0"/>
          </a:p>
        </p:txBody>
      </p:sp>
      <p:sp>
        <p:nvSpPr>
          <p:cNvPr id="3" name="标题 2"/>
          <p:cNvSpPr>
            <a:spLocks noGrp="1"/>
          </p:cNvSpPr>
          <p:nvPr>
            <p:ph type="title"/>
          </p:nvPr>
        </p:nvSpPr>
        <p:spPr/>
        <p:txBody>
          <a:bodyPr/>
          <a:lstStyle/>
          <a:p>
            <a:r>
              <a:rPr lang="en-US" altLang="zh-CN" dirty="0"/>
              <a:t>5 </a:t>
            </a:r>
            <a:r>
              <a:rPr lang="zh-CN" altLang="en-US" dirty="0"/>
              <a:t>深入了解</a:t>
            </a:r>
            <a:r>
              <a:rPr lang="en-US" altLang="zh-CN" dirty="0"/>
              <a:t>cv::Mat</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39</a:t>
            </a:fld>
            <a:endParaRPr lang="zh-CN" altLang="en-US"/>
          </a:p>
        </p:txBody>
      </p:sp>
    </p:spTree>
    <p:extLst>
      <p:ext uri="{BB962C8B-B14F-4D97-AF65-F5344CB8AC3E}">
        <p14:creationId xmlns:p14="http://schemas.microsoft.com/office/powerpoint/2010/main" val="375039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fade">
                                      <p:cBhvr>
                                        <p:cTn id="33" dur="1000"/>
                                        <p:tgtEl>
                                          <p:spTgt spid="2">
                                            <p:txEl>
                                              <p:pRg st="4" end="4"/>
                                            </p:txEl>
                                          </p:spTgt>
                                        </p:tgtEl>
                                      </p:cBhvr>
                                    </p:animEffect>
                                    <p:anim calcmode="lin" valueType="num">
                                      <p:cBhvr>
                                        <p:cTn id="34"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
                                            <p:txEl>
                                              <p:pRg st="5" end="5"/>
                                            </p:txEl>
                                          </p:spTgt>
                                        </p:tgtEl>
                                        <p:attrNameLst>
                                          <p:attrName>style.visibility</p:attrName>
                                        </p:attrNameLst>
                                      </p:cBhvr>
                                      <p:to>
                                        <p:strVal val="visible"/>
                                      </p:to>
                                    </p:set>
                                    <p:animEffect transition="in" filter="fade">
                                      <p:cBhvr>
                                        <p:cTn id="40" dur="1000"/>
                                        <p:tgtEl>
                                          <p:spTgt spid="2">
                                            <p:txEl>
                                              <p:pRg st="5" end="5"/>
                                            </p:txEl>
                                          </p:spTgt>
                                        </p:tgtEl>
                                      </p:cBhvr>
                                    </p:animEffect>
                                    <p:anim calcmode="lin" valueType="num">
                                      <p:cBhvr>
                                        <p:cTn id="41"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
                                            <p:txEl>
                                              <p:pRg st="6" end="6"/>
                                            </p:txEl>
                                          </p:spTgt>
                                        </p:tgtEl>
                                        <p:attrNameLst>
                                          <p:attrName>style.visibility</p:attrName>
                                        </p:attrNameLst>
                                      </p:cBhvr>
                                      <p:to>
                                        <p:strVal val="visible"/>
                                      </p:to>
                                    </p:set>
                                    <p:animEffect transition="in" filter="fade">
                                      <p:cBhvr>
                                        <p:cTn id="47" dur="1000"/>
                                        <p:tgtEl>
                                          <p:spTgt spid="2">
                                            <p:txEl>
                                              <p:pRg st="6" end="6"/>
                                            </p:txEl>
                                          </p:spTgt>
                                        </p:tgtEl>
                                      </p:cBhvr>
                                    </p:animEffect>
                                    <p:anim calcmode="lin" valueType="num">
                                      <p:cBhvr>
                                        <p:cTn id="48"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9"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2">
                                            <p:txEl>
                                              <p:pRg st="7" end="7"/>
                                            </p:txEl>
                                          </p:spTgt>
                                        </p:tgtEl>
                                        <p:attrNameLst>
                                          <p:attrName>style.visibility</p:attrName>
                                        </p:attrNameLst>
                                      </p:cBhvr>
                                      <p:to>
                                        <p:strVal val="visible"/>
                                      </p:to>
                                    </p:set>
                                    <p:animEffect transition="in" filter="fade">
                                      <p:cBhvr>
                                        <p:cTn id="54" dur="1000"/>
                                        <p:tgtEl>
                                          <p:spTgt spid="2">
                                            <p:txEl>
                                              <p:pRg st="7" end="7"/>
                                            </p:txEl>
                                          </p:spTgt>
                                        </p:tgtEl>
                                      </p:cBhvr>
                                    </p:animEffect>
                                    <p:anim calcmode="lin" valueType="num">
                                      <p:cBhvr>
                                        <p:cTn id="55"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6"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r>
              <a:rPr lang="zh-CN" altLang="en-US" dirty="0" smtClean="0"/>
              <a:t>下载</a:t>
            </a:r>
            <a:r>
              <a:rPr lang="en-US" altLang="zh-CN" dirty="0" smtClean="0">
                <a:solidFill>
                  <a:srgbClr val="0070C0"/>
                </a:solidFill>
              </a:rPr>
              <a:t>exe</a:t>
            </a:r>
            <a:r>
              <a:rPr lang="zh-CN" altLang="en-US" dirty="0" smtClean="0"/>
              <a:t>后，运行解压，内有文件夹：</a:t>
            </a:r>
            <a:endParaRPr lang="en-US" altLang="zh-CN" dirty="0" smtClean="0"/>
          </a:p>
          <a:p>
            <a:pPr lvl="1"/>
            <a:r>
              <a:rPr lang="en-US" altLang="zh-CN" dirty="0" smtClean="0">
                <a:solidFill>
                  <a:srgbClr val="0070C0"/>
                </a:solidFill>
              </a:rPr>
              <a:t>build</a:t>
            </a:r>
            <a:r>
              <a:rPr lang="zh-CN" altLang="en-US" dirty="0" smtClean="0"/>
              <a:t>文件夹：内有编写</a:t>
            </a:r>
            <a:r>
              <a:rPr lang="en-US" altLang="zh-CN" dirty="0" err="1" smtClean="0">
                <a:solidFill>
                  <a:srgbClr val="0070C0"/>
                </a:solidFill>
              </a:rPr>
              <a:t>OpenCV</a:t>
            </a:r>
            <a:r>
              <a:rPr lang="zh-CN" altLang="en-US" dirty="0" smtClean="0"/>
              <a:t>程序所需要的头文件、</a:t>
            </a:r>
            <a:r>
              <a:rPr lang="en-US" altLang="zh-CN" dirty="0" smtClean="0">
                <a:solidFill>
                  <a:srgbClr val="0070C0"/>
                </a:solidFill>
              </a:rPr>
              <a:t>lib</a:t>
            </a:r>
            <a:r>
              <a:rPr lang="zh-CN" altLang="en-US" dirty="0" smtClean="0"/>
              <a:t>文件和</a:t>
            </a:r>
            <a:r>
              <a:rPr lang="en-US" altLang="zh-CN" dirty="0" err="1" smtClean="0">
                <a:solidFill>
                  <a:srgbClr val="0070C0"/>
                </a:solidFill>
              </a:rPr>
              <a:t>dll</a:t>
            </a:r>
            <a:r>
              <a:rPr lang="zh-CN" altLang="en-US" dirty="0" smtClean="0"/>
              <a:t>文件</a:t>
            </a:r>
            <a:endParaRPr lang="en-US" altLang="zh-CN" dirty="0" smtClean="0"/>
          </a:p>
          <a:p>
            <a:pPr lvl="2"/>
            <a:r>
              <a:rPr lang="en-US" altLang="zh-CN" dirty="0" smtClean="0">
                <a:solidFill>
                  <a:srgbClr val="0070C0"/>
                </a:solidFill>
              </a:rPr>
              <a:t>Include</a:t>
            </a:r>
            <a:r>
              <a:rPr lang="zh-CN" altLang="en-US" dirty="0" smtClean="0"/>
              <a:t>文件夹：内有</a:t>
            </a:r>
            <a:r>
              <a:rPr lang="en-US" altLang="zh-CN" dirty="0" err="1" smtClean="0">
                <a:solidFill>
                  <a:srgbClr val="0070C0"/>
                </a:solidFill>
              </a:rPr>
              <a:t>OpenCV</a:t>
            </a:r>
            <a:r>
              <a:rPr lang="zh-CN" altLang="en-US" dirty="0" smtClean="0"/>
              <a:t>库头文件</a:t>
            </a:r>
            <a:endParaRPr lang="en-US" altLang="zh-CN" dirty="0" smtClean="0"/>
          </a:p>
          <a:p>
            <a:pPr lvl="2"/>
            <a:r>
              <a:rPr lang="en-US" altLang="zh-CN" dirty="0" smtClean="0">
                <a:solidFill>
                  <a:srgbClr val="0070C0"/>
                </a:solidFill>
              </a:rPr>
              <a:t>x86</a:t>
            </a:r>
            <a:r>
              <a:rPr lang="zh-CN" altLang="en-US" dirty="0" smtClean="0"/>
              <a:t>文件夹</a:t>
            </a:r>
            <a:r>
              <a:rPr lang="en-US" altLang="zh-CN" dirty="0" smtClean="0"/>
              <a:t>(</a:t>
            </a:r>
            <a:r>
              <a:rPr lang="zh-CN" altLang="en-US" dirty="0" smtClean="0"/>
              <a:t>针对</a:t>
            </a:r>
            <a:r>
              <a:rPr lang="en-US" altLang="zh-CN" dirty="0" smtClean="0">
                <a:solidFill>
                  <a:srgbClr val="0070C0"/>
                </a:solidFill>
              </a:rPr>
              <a:t>32</a:t>
            </a:r>
            <a:r>
              <a:rPr lang="zh-CN" altLang="en-US" dirty="0" smtClean="0"/>
              <a:t>位应用程序</a:t>
            </a:r>
            <a:r>
              <a:rPr lang="en-US" altLang="zh-CN" dirty="0" smtClean="0"/>
              <a:t>)</a:t>
            </a:r>
            <a:r>
              <a:rPr lang="zh-CN" altLang="en-US" dirty="0" smtClean="0"/>
              <a:t>：</a:t>
            </a:r>
            <a:endParaRPr lang="en-US" altLang="zh-CN" dirty="0" smtClean="0"/>
          </a:p>
          <a:p>
            <a:pPr lvl="3"/>
            <a:r>
              <a:rPr lang="en-US" altLang="zh-CN" dirty="0" smtClean="0">
                <a:solidFill>
                  <a:srgbClr val="0070C0"/>
                </a:solidFill>
              </a:rPr>
              <a:t>vc11</a:t>
            </a:r>
            <a:r>
              <a:rPr lang="zh-CN" altLang="en-US" dirty="0" smtClean="0"/>
              <a:t>文件夹：内有针对</a:t>
            </a:r>
            <a:r>
              <a:rPr lang="en-US" altLang="zh-CN" dirty="0" smtClean="0">
                <a:solidFill>
                  <a:srgbClr val="0070C0"/>
                </a:solidFill>
              </a:rPr>
              <a:t>VS2012</a:t>
            </a:r>
            <a:r>
              <a:rPr lang="zh-CN" altLang="en-US" dirty="0" smtClean="0"/>
              <a:t>的</a:t>
            </a:r>
            <a:r>
              <a:rPr lang="en-US" altLang="zh-CN" dirty="0" smtClean="0">
                <a:solidFill>
                  <a:srgbClr val="0070C0"/>
                </a:solidFill>
              </a:rPr>
              <a:t>lib</a:t>
            </a:r>
            <a:r>
              <a:rPr lang="zh-CN" altLang="en-US" dirty="0" smtClean="0"/>
              <a:t>文件和</a:t>
            </a:r>
            <a:r>
              <a:rPr lang="en-US" altLang="zh-CN" dirty="0" err="1" smtClean="0">
                <a:solidFill>
                  <a:srgbClr val="0070C0"/>
                </a:solidFill>
              </a:rPr>
              <a:t>dll</a:t>
            </a:r>
            <a:r>
              <a:rPr lang="zh-CN" altLang="en-US" dirty="0" smtClean="0"/>
              <a:t>文件</a:t>
            </a:r>
            <a:r>
              <a:rPr lang="en-US" altLang="zh-CN" dirty="0" smtClean="0"/>
              <a:t>(</a:t>
            </a:r>
            <a:r>
              <a:rPr lang="zh-CN" altLang="en-US" dirty="0" smtClean="0"/>
              <a:t>位于</a:t>
            </a:r>
            <a:r>
              <a:rPr lang="en-US" altLang="zh-CN" dirty="0" smtClean="0">
                <a:solidFill>
                  <a:srgbClr val="0070C0"/>
                </a:solidFill>
              </a:rPr>
              <a:t>bin</a:t>
            </a:r>
            <a:r>
              <a:rPr lang="zh-CN" altLang="en-US" dirty="0" smtClean="0"/>
              <a:t>文件夹下</a:t>
            </a:r>
            <a:r>
              <a:rPr lang="en-US" altLang="zh-CN" dirty="0" smtClean="0"/>
              <a:t>)</a:t>
            </a:r>
          </a:p>
          <a:p>
            <a:pPr lvl="3"/>
            <a:r>
              <a:rPr lang="en-US" altLang="zh-CN" dirty="0" smtClean="0">
                <a:solidFill>
                  <a:srgbClr val="0070C0"/>
                </a:solidFill>
              </a:rPr>
              <a:t>vc12</a:t>
            </a:r>
            <a:r>
              <a:rPr lang="zh-CN" altLang="en-US" dirty="0" smtClean="0"/>
              <a:t>文件夹</a:t>
            </a:r>
            <a:r>
              <a:rPr lang="zh-CN" altLang="en-US" dirty="0"/>
              <a:t>：内有针对</a:t>
            </a:r>
            <a:r>
              <a:rPr lang="en-US" altLang="zh-CN" dirty="0" smtClean="0">
                <a:solidFill>
                  <a:srgbClr val="0070C0"/>
                </a:solidFill>
              </a:rPr>
              <a:t>VS2013</a:t>
            </a:r>
            <a:r>
              <a:rPr lang="zh-CN" altLang="en-US" dirty="0" smtClean="0"/>
              <a:t>的</a:t>
            </a:r>
            <a:r>
              <a:rPr lang="en-US" altLang="zh-CN" dirty="0">
                <a:solidFill>
                  <a:srgbClr val="0070C0"/>
                </a:solidFill>
              </a:rPr>
              <a:t>lib</a:t>
            </a:r>
            <a:r>
              <a:rPr lang="zh-CN" altLang="en-US" dirty="0"/>
              <a:t>文件和</a:t>
            </a:r>
            <a:r>
              <a:rPr lang="en-US" altLang="zh-CN" dirty="0" err="1">
                <a:solidFill>
                  <a:srgbClr val="0070C0"/>
                </a:solidFill>
              </a:rPr>
              <a:t>dll</a:t>
            </a:r>
            <a:r>
              <a:rPr lang="zh-CN" altLang="en-US" dirty="0"/>
              <a:t>文件</a:t>
            </a:r>
            <a:r>
              <a:rPr lang="en-US" altLang="zh-CN" dirty="0"/>
              <a:t>(</a:t>
            </a:r>
            <a:r>
              <a:rPr lang="zh-CN" altLang="en-US" dirty="0"/>
              <a:t>位于</a:t>
            </a:r>
            <a:r>
              <a:rPr lang="en-US" altLang="zh-CN" dirty="0">
                <a:solidFill>
                  <a:srgbClr val="0070C0"/>
                </a:solidFill>
              </a:rPr>
              <a:t>bin</a:t>
            </a:r>
            <a:r>
              <a:rPr lang="zh-CN" altLang="en-US" dirty="0"/>
              <a:t>文件夹下</a:t>
            </a:r>
            <a:r>
              <a:rPr lang="en-US" altLang="zh-CN" dirty="0" smtClean="0"/>
              <a:t>)</a:t>
            </a:r>
          </a:p>
          <a:p>
            <a:pPr lvl="3"/>
            <a:r>
              <a:rPr lang="zh-CN" altLang="en-US" dirty="0" smtClean="0"/>
              <a:t>如果使用</a:t>
            </a:r>
            <a:r>
              <a:rPr lang="en-US" altLang="zh-CN" dirty="0">
                <a:solidFill>
                  <a:srgbClr val="0070C0"/>
                </a:solidFill>
              </a:rPr>
              <a:t>VS2015</a:t>
            </a:r>
            <a:r>
              <a:rPr lang="zh-CN" altLang="en-US" dirty="0" smtClean="0"/>
              <a:t>，请下载版本</a:t>
            </a:r>
            <a:r>
              <a:rPr lang="en-US" altLang="zh-CN" dirty="0">
                <a:solidFill>
                  <a:srgbClr val="0070C0"/>
                </a:solidFill>
              </a:rPr>
              <a:t>2.4.13.3</a:t>
            </a:r>
            <a:r>
              <a:rPr lang="zh-CN" altLang="en-US" dirty="0" smtClean="0"/>
              <a:t>，内有</a:t>
            </a:r>
            <a:r>
              <a:rPr lang="en-US" altLang="zh-CN" dirty="0">
                <a:solidFill>
                  <a:srgbClr val="0070C0"/>
                </a:solidFill>
              </a:rPr>
              <a:t>vc14</a:t>
            </a:r>
            <a:r>
              <a:rPr lang="zh-CN" altLang="en-US" dirty="0" smtClean="0"/>
              <a:t>文件夹对应</a:t>
            </a:r>
            <a:r>
              <a:rPr lang="en-US" altLang="zh-CN" dirty="0">
                <a:solidFill>
                  <a:srgbClr val="0070C0"/>
                </a:solidFill>
              </a:rPr>
              <a:t>VS2015</a:t>
            </a:r>
          </a:p>
          <a:p>
            <a:pPr lvl="1"/>
            <a:r>
              <a:rPr lang="en-US" altLang="zh-CN" dirty="0" smtClean="0">
                <a:solidFill>
                  <a:srgbClr val="0070C0"/>
                </a:solidFill>
              </a:rPr>
              <a:t>sources</a:t>
            </a:r>
            <a:r>
              <a:rPr lang="zh-CN" altLang="en-US" dirty="0" smtClean="0"/>
              <a:t>文件夹：</a:t>
            </a:r>
            <a:r>
              <a:rPr lang="en-US" altLang="zh-CN" dirty="0" err="1" smtClean="0">
                <a:solidFill>
                  <a:srgbClr val="0070C0"/>
                </a:solidFill>
              </a:rPr>
              <a:t>OpenCV</a:t>
            </a:r>
            <a:r>
              <a:rPr lang="zh-CN" altLang="en-US" dirty="0" smtClean="0"/>
              <a:t>源文件，如果需要生成其他版本的</a:t>
            </a:r>
            <a:r>
              <a:rPr lang="en-US" altLang="zh-CN" dirty="0" smtClean="0">
                <a:solidFill>
                  <a:srgbClr val="0070C0"/>
                </a:solidFill>
              </a:rPr>
              <a:t>lib</a:t>
            </a:r>
            <a:r>
              <a:rPr lang="zh-CN" altLang="en-US" dirty="0" smtClean="0"/>
              <a:t>和</a:t>
            </a:r>
            <a:r>
              <a:rPr lang="en-US" altLang="zh-CN" dirty="0" err="1" smtClean="0">
                <a:solidFill>
                  <a:srgbClr val="0070C0"/>
                </a:solidFill>
              </a:rPr>
              <a:t>dll</a:t>
            </a:r>
            <a:r>
              <a:rPr lang="zh-CN" altLang="en-US" dirty="0" smtClean="0"/>
              <a:t>文件，则需要利用这些源文件，使用</a:t>
            </a:r>
            <a:r>
              <a:rPr lang="en-US" altLang="zh-CN" dirty="0" err="1" smtClean="0">
                <a:solidFill>
                  <a:srgbClr val="0070C0"/>
                </a:solidFill>
              </a:rPr>
              <a:t>Cmake</a:t>
            </a:r>
            <a:r>
              <a:rPr lang="zh-CN" altLang="en-US" dirty="0"/>
              <a:t>生成</a:t>
            </a:r>
            <a:r>
              <a:rPr lang="zh-CN" altLang="en-US" dirty="0" smtClean="0"/>
              <a:t>相应版本的</a:t>
            </a:r>
            <a:r>
              <a:rPr lang="en-US" altLang="zh-CN" dirty="0" smtClean="0">
                <a:solidFill>
                  <a:srgbClr val="0070C0"/>
                </a:solidFill>
              </a:rPr>
              <a:t>VS</a:t>
            </a:r>
            <a:r>
              <a:rPr lang="zh-CN" altLang="en-US" dirty="0" smtClean="0"/>
              <a:t>项目，并编译运行</a:t>
            </a:r>
            <a:endParaRPr lang="zh-CN" altLang="en-US" dirty="0"/>
          </a:p>
        </p:txBody>
      </p:sp>
      <p:sp>
        <p:nvSpPr>
          <p:cNvPr id="3" name="标题 2"/>
          <p:cNvSpPr>
            <a:spLocks noGrp="1"/>
          </p:cNvSpPr>
          <p:nvPr>
            <p:ph type="title"/>
          </p:nvPr>
        </p:nvSpPr>
        <p:spPr/>
        <p:txBody>
          <a:bodyPr/>
          <a:lstStyle/>
          <a:p>
            <a:r>
              <a:rPr lang="en-US" altLang="zh-CN" dirty="0"/>
              <a:t>1.</a:t>
            </a:r>
            <a:r>
              <a:rPr lang="zh-CN" altLang="en-US" dirty="0"/>
              <a:t>安装</a:t>
            </a:r>
            <a:r>
              <a:rPr lang="en-US" altLang="zh-CN" dirty="0" err="1"/>
              <a:t>OpenCV</a:t>
            </a:r>
            <a:r>
              <a:rPr lang="zh-CN" altLang="en-US" dirty="0"/>
              <a:t>库</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4</a:t>
            </a:fld>
            <a:endParaRPr lang="zh-CN" altLang="en-US"/>
          </a:p>
        </p:txBody>
      </p:sp>
    </p:spTree>
    <p:extLst>
      <p:ext uri="{BB962C8B-B14F-4D97-AF65-F5344CB8AC3E}">
        <p14:creationId xmlns:p14="http://schemas.microsoft.com/office/powerpoint/2010/main" val="34531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10000"/>
          </a:bodyPr>
          <a:lstStyle/>
          <a:p>
            <a:pPr>
              <a:lnSpc>
                <a:spcPct val="125000"/>
              </a:lnSpc>
            </a:pPr>
            <a:r>
              <a:rPr lang="zh-CN" altLang="en-US" dirty="0" smtClean="0"/>
              <a:t>扩展：</a:t>
            </a:r>
            <a:r>
              <a:rPr lang="zh-CN" altLang="en-US" dirty="0" smtClean="0">
                <a:solidFill>
                  <a:srgbClr val="FF0000"/>
                </a:solidFill>
              </a:rPr>
              <a:t>输入和输出数</a:t>
            </a:r>
            <a:r>
              <a:rPr lang="zh-CN" altLang="en-US" dirty="0" smtClean="0">
                <a:solidFill>
                  <a:srgbClr val="FF0000"/>
                </a:solidFill>
              </a:rPr>
              <a:t>组（只做了解）</a:t>
            </a:r>
            <a:endParaRPr lang="en-US" altLang="zh-CN" dirty="0" smtClean="0">
              <a:solidFill>
                <a:srgbClr val="FF0000"/>
              </a:solidFill>
            </a:endParaRPr>
          </a:p>
          <a:p>
            <a:pPr lvl="1" algn="just">
              <a:lnSpc>
                <a:spcPct val="125000"/>
              </a:lnSpc>
            </a:pPr>
            <a:r>
              <a:rPr lang="zh-CN" altLang="en-US" dirty="0" smtClean="0"/>
              <a:t>在</a:t>
            </a:r>
            <a:r>
              <a:rPr lang="en-US" altLang="zh-CN" dirty="0" err="1" smtClean="0">
                <a:solidFill>
                  <a:srgbClr val="0070C0"/>
                </a:solidFill>
              </a:rPr>
              <a:t>OpenCV</a:t>
            </a:r>
            <a:r>
              <a:rPr lang="zh-CN" altLang="en-US" dirty="0" smtClean="0"/>
              <a:t>中，有很多方法和函数使用</a:t>
            </a:r>
            <a:r>
              <a:rPr lang="en-US" altLang="zh-CN" dirty="0" smtClean="0">
                <a:solidFill>
                  <a:srgbClr val="0070C0"/>
                </a:solidFill>
              </a:rPr>
              <a:t>cv::</a:t>
            </a:r>
            <a:r>
              <a:rPr lang="en-US" altLang="zh-CN" dirty="0" err="1" smtClean="0">
                <a:solidFill>
                  <a:srgbClr val="FF0000"/>
                </a:solidFill>
              </a:rPr>
              <a:t>InputArray</a:t>
            </a:r>
            <a:r>
              <a:rPr lang="zh-CN" altLang="en-US" dirty="0" smtClean="0"/>
              <a:t>类型作为输入参数</a:t>
            </a:r>
            <a:endParaRPr lang="en-US" altLang="zh-CN" dirty="0" smtClean="0"/>
          </a:p>
          <a:p>
            <a:pPr lvl="1" algn="just">
              <a:lnSpc>
                <a:spcPct val="125000"/>
              </a:lnSpc>
            </a:pPr>
            <a:r>
              <a:rPr lang="en-US" altLang="zh-CN" dirty="0" smtClean="0">
                <a:solidFill>
                  <a:srgbClr val="0070C0"/>
                </a:solidFill>
              </a:rPr>
              <a:t>cv::</a:t>
            </a:r>
            <a:r>
              <a:rPr lang="en-US" altLang="zh-CN" dirty="0" err="1" smtClean="0">
                <a:solidFill>
                  <a:srgbClr val="0070C0"/>
                </a:solidFill>
              </a:rPr>
              <a:t>InputArray</a:t>
            </a:r>
            <a:r>
              <a:rPr lang="zh-CN" altLang="en-US" dirty="0" smtClean="0"/>
              <a:t>类型是一个简单的代理类，用来概括</a:t>
            </a:r>
            <a:r>
              <a:rPr lang="en-US" altLang="zh-CN" dirty="0" err="1" smtClean="0">
                <a:solidFill>
                  <a:srgbClr val="0070C0"/>
                </a:solidFill>
              </a:rPr>
              <a:t>OpenCV</a:t>
            </a:r>
            <a:r>
              <a:rPr lang="zh-CN" altLang="en-US" dirty="0" smtClean="0"/>
              <a:t>中数组的概念，避免同一个方法因为使用了不同类型的输入参数而出现多个不同的版本</a:t>
            </a:r>
            <a:endParaRPr lang="en-US" altLang="zh-CN" dirty="0" smtClean="0"/>
          </a:p>
          <a:p>
            <a:pPr lvl="1" algn="just">
              <a:lnSpc>
                <a:spcPct val="125000"/>
              </a:lnSpc>
            </a:pPr>
            <a:r>
              <a:rPr lang="zh-CN" altLang="en-US" dirty="0" smtClean="0"/>
              <a:t>对于</a:t>
            </a:r>
            <a:r>
              <a:rPr lang="en-US" altLang="zh-CN" dirty="0" smtClean="0">
                <a:solidFill>
                  <a:srgbClr val="0070C0"/>
                </a:solidFill>
              </a:rPr>
              <a:t>cv</a:t>
            </a:r>
            <a:r>
              <a:rPr lang="en-US" altLang="zh-CN" dirty="0">
                <a:solidFill>
                  <a:srgbClr val="0070C0"/>
                </a:solidFill>
              </a:rPr>
              <a:t>::</a:t>
            </a:r>
            <a:r>
              <a:rPr lang="en-US" altLang="zh-CN" dirty="0" err="1" smtClean="0">
                <a:solidFill>
                  <a:srgbClr val="0070C0"/>
                </a:solidFill>
              </a:rPr>
              <a:t>InputArray</a:t>
            </a:r>
            <a:r>
              <a:rPr lang="zh-CN" altLang="en-US" dirty="0" smtClean="0"/>
              <a:t>类型参数可传入</a:t>
            </a:r>
            <a:r>
              <a:rPr lang="en-US" altLang="zh-CN" dirty="0" smtClean="0">
                <a:solidFill>
                  <a:srgbClr val="0070C0"/>
                </a:solidFill>
              </a:rPr>
              <a:t>cv::Mat</a:t>
            </a:r>
            <a:r>
              <a:rPr lang="zh-CN" altLang="en-US" dirty="0" smtClean="0"/>
              <a:t>、</a:t>
            </a:r>
            <a:r>
              <a:rPr lang="en-US" altLang="zh-CN" dirty="0" smtClean="0">
                <a:solidFill>
                  <a:srgbClr val="0070C0"/>
                </a:solidFill>
              </a:rPr>
              <a:t>cv::Scalar</a:t>
            </a:r>
            <a:r>
              <a:rPr lang="zh-CN" altLang="en-US" dirty="0" smtClean="0"/>
              <a:t>、</a:t>
            </a:r>
            <a:r>
              <a:rPr lang="en-US" altLang="zh-CN" dirty="0" smtClean="0">
                <a:solidFill>
                  <a:srgbClr val="0070C0"/>
                </a:solidFill>
              </a:rPr>
              <a:t>cv::</a:t>
            </a:r>
            <a:r>
              <a:rPr lang="en-US" altLang="zh-CN" dirty="0" err="1" smtClean="0">
                <a:solidFill>
                  <a:srgbClr val="FF0000"/>
                </a:solidFill>
              </a:rPr>
              <a:t>Vec</a:t>
            </a:r>
            <a:r>
              <a:rPr lang="zh-CN" altLang="en-US" dirty="0" smtClean="0"/>
              <a:t>、</a:t>
            </a:r>
            <a:r>
              <a:rPr lang="en-US" altLang="zh-CN" dirty="0" err="1" smtClean="0">
                <a:solidFill>
                  <a:srgbClr val="0070C0"/>
                </a:solidFill>
              </a:rPr>
              <a:t>std</a:t>
            </a:r>
            <a:r>
              <a:rPr lang="en-US" altLang="zh-CN" dirty="0" smtClean="0">
                <a:solidFill>
                  <a:srgbClr val="0070C0"/>
                </a:solidFill>
              </a:rPr>
              <a:t>::vector</a:t>
            </a:r>
            <a:r>
              <a:rPr lang="zh-CN" altLang="en-US" dirty="0" smtClean="0"/>
              <a:t>等兼容类型对象</a:t>
            </a:r>
            <a:endParaRPr lang="en-US" altLang="zh-CN" dirty="0" smtClean="0"/>
          </a:p>
          <a:p>
            <a:pPr lvl="1" algn="just">
              <a:lnSpc>
                <a:spcPct val="125000"/>
              </a:lnSpc>
            </a:pPr>
            <a:r>
              <a:rPr lang="en-US" altLang="zh-CN" dirty="0" smtClean="0">
                <a:solidFill>
                  <a:srgbClr val="0070C0"/>
                </a:solidFill>
              </a:rPr>
              <a:t>cv::</a:t>
            </a:r>
            <a:r>
              <a:rPr lang="en-US" altLang="zh-CN" dirty="0" err="1" smtClean="0">
                <a:solidFill>
                  <a:srgbClr val="0070C0"/>
                </a:solidFill>
              </a:rPr>
              <a:t>InputArray</a:t>
            </a:r>
            <a:r>
              <a:rPr lang="zh-CN" altLang="en-US" dirty="0" smtClean="0"/>
              <a:t>只是一个接口，不能显示定义该类型对象</a:t>
            </a:r>
            <a:endParaRPr lang="en-US" altLang="zh-CN" dirty="0" smtClean="0"/>
          </a:p>
          <a:p>
            <a:pPr lvl="1" algn="just">
              <a:lnSpc>
                <a:spcPct val="125000"/>
              </a:lnSpc>
            </a:pPr>
            <a:r>
              <a:rPr lang="zh-CN" altLang="en-US" dirty="0" smtClean="0"/>
              <a:t>类似的还有一个代理类</a:t>
            </a:r>
            <a:r>
              <a:rPr lang="en-US" altLang="zh-CN" dirty="0" smtClean="0">
                <a:solidFill>
                  <a:srgbClr val="0070C0"/>
                </a:solidFill>
              </a:rPr>
              <a:t>cv::</a:t>
            </a:r>
            <a:r>
              <a:rPr lang="en-US" altLang="zh-CN" dirty="0" err="1" smtClean="0">
                <a:solidFill>
                  <a:srgbClr val="FF0000"/>
                </a:solidFill>
              </a:rPr>
              <a:t>OutputArray</a:t>
            </a:r>
            <a:r>
              <a:rPr lang="zh-CN" altLang="en-US" dirty="0" smtClean="0"/>
              <a:t>，用来指定某些方法的返回数组</a:t>
            </a:r>
            <a:endParaRPr lang="en-US" altLang="zh-CN" dirty="0" smtClean="0"/>
          </a:p>
        </p:txBody>
      </p:sp>
      <p:sp>
        <p:nvSpPr>
          <p:cNvPr id="3" name="标题 2"/>
          <p:cNvSpPr>
            <a:spLocks noGrp="1"/>
          </p:cNvSpPr>
          <p:nvPr>
            <p:ph type="title"/>
          </p:nvPr>
        </p:nvSpPr>
        <p:spPr/>
        <p:txBody>
          <a:bodyPr/>
          <a:lstStyle/>
          <a:p>
            <a:r>
              <a:rPr lang="en-US" altLang="zh-CN" dirty="0"/>
              <a:t>5 </a:t>
            </a:r>
            <a:r>
              <a:rPr lang="zh-CN" altLang="en-US" dirty="0"/>
              <a:t>深入了解</a:t>
            </a:r>
            <a:r>
              <a:rPr lang="en-US" altLang="zh-CN" dirty="0"/>
              <a:t>cv::</a:t>
            </a:r>
            <a:r>
              <a:rPr lang="en-US" altLang="zh-CN" dirty="0" smtClean="0"/>
              <a:t>Mat</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40</a:t>
            </a:fld>
            <a:endParaRPr lang="zh-CN" altLang="en-US"/>
          </a:p>
        </p:txBody>
      </p:sp>
      <p:sp>
        <p:nvSpPr>
          <p:cNvPr id="5" name="Rectangle 4"/>
          <p:cNvSpPr/>
          <p:nvPr/>
        </p:nvSpPr>
        <p:spPr>
          <a:xfrm>
            <a:off x="2408315" y="5822625"/>
            <a:ext cx="6606480" cy="369332"/>
          </a:xfrm>
          <a:prstGeom prst="rect">
            <a:avLst/>
          </a:prstGeom>
        </p:spPr>
        <p:txBody>
          <a:bodyPr wrap="square">
            <a:spAutoFit/>
          </a:bodyPr>
          <a:lstStyle/>
          <a:p>
            <a:r>
              <a:rPr lang="zh-CN" altLang="en-US" dirty="0">
                <a:hlinkClick r:id="rId3"/>
              </a:rPr>
              <a:t>https://www.cnblogs.com/freshmen/p/4534966.html</a:t>
            </a:r>
            <a:endParaRPr lang="zh-CN" altLang="en-US" dirty="0"/>
          </a:p>
        </p:txBody>
      </p:sp>
    </p:spTree>
    <p:extLst>
      <p:ext uri="{BB962C8B-B14F-4D97-AF65-F5344CB8AC3E}">
        <p14:creationId xmlns:p14="http://schemas.microsoft.com/office/powerpoint/2010/main" val="236159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25000"/>
              </a:lnSpc>
            </a:pPr>
            <a:r>
              <a:rPr lang="zh-CN" altLang="en-US" dirty="0" smtClean="0"/>
              <a:t>有时我们需要让一个处理函数只对图像的某个部分起作用。</a:t>
            </a:r>
            <a:r>
              <a:rPr lang="en-US" altLang="zh-CN" dirty="0" err="1" smtClean="0">
                <a:solidFill>
                  <a:srgbClr val="0070C0"/>
                </a:solidFill>
              </a:rPr>
              <a:t>OpenCV</a:t>
            </a:r>
            <a:r>
              <a:rPr lang="zh-CN" altLang="en-US" dirty="0" smtClean="0"/>
              <a:t>中可以定义图像的子区域</a:t>
            </a:r>
            <a:r>
              <a:rPr lang="en-US" altLang="zh-CN" dirty="0" smtClean="0"/>
              <a:t>(</a:t>
            </a:r>
            <a:r>
              <a:rPr lang="zh-CN" altLang="en-US" dirty="0" smtClean="0"/>
              <a:t>兴趣区域</a:t>
            </a:r>
            <a:r>
              <a:rPr lang="en-US" altLang="zh-CN" dirty="0" smtClean="0"/>
              <a:t>)</a:t>
            </a:r>
            <a:r>
              <a:rPr lang="zh-CN" altLang="en-US" dirty="0" smtClean="0"/>
              <a:t>，并把这个子区域当作普通图像进行操作。</a:t>
            </a:r>
            <a:endParaRPr lang="en-US" altLang="zh-CN" dirty="0" smtClean="0"/>
          </a:p>
          <a:p>
            <a:pPr>
              <a:lnSpc>
                <a:spcPct val="125000"/>
              </a:lnSpc>
            </a:pPr>
            <a:r>
              <a:rPr lang="zh-CN" altLang="en-US" dirty="0" smtClean="0">
                <a:solidFill>
                  <a:srgbClr val="FF0000"/>
                </a:solidFill>
              </a:rPr>
              <a:t>任务</a:t>
            </a:r>
            <a:r>
              <a:rPr lang="zh-CN" altLang="en-US" dirty="0" smtClean="0"/>
              <a:t>：把下面的小标志插入到测试图像中</a:t>
            </a:r>
            <a:endParaRPr lang="en-US" altLang="zh-CN" dirty="0" smtClean="0"/>
          </a:p>
          <a:p>
            <a:pPr>
              <a:lnSpc>
                <a:spcPct val="125000"/>
              </a:lnSpc>
            </a:pPr>
            <a:endParaRPr lang="en-US" altLang="zh-CN" dirty="0"/>
          </a:p>
          <a:p>
            <a:pPr>
              <a:lnSpc>
                <a:spcPct val="125000"/>
              </a:lnSpc>
            </a:pPr>
            <a:endParaRPr lang="en-US" altLang="zh-CN" dirty="0" smtClean="0"/>
          </a:p>
          <a:p>
            <a:pPr>
              <a:lnSpc>
                <a:spcPct val="125000"/>
              </a:lnSpc>
            </a:pPr>
            <a:r>
              <a:rPr lang="zh-CN" altLang="en-US" dirty="0" smtClean="0"/>
              <a:t>为了实现此功能，我们定义一个兴趣区域</a:t>
            </a:r>
            <a:r>
              <a:rPr lang="en-US" altLang="zh-CN" dirty="0" smtClean="0"/>
              <a:t>(</a:t>
            </a:r>
            <a:r>
              <a:rPr lang="en-US" altLang="zh-CN" dirty="0" smtClean="0">
                <a:solidFill>
                  <a:srgbClr val="0070C0"/>
                </a:solidFill>
              </a:rPr>
              <a:t>Region Of Interest</a:t>
            </a:r>
            <a:r>
              <a:rPr lang="en-US" altLang="zh-CN" dirty="0" smtClean="0"/>
              <a:t>, </a:t>
            </a:r>
            <a:r>
              <a:rPr lang="en-US" altLang="zh-CN" dirty="0" smtClean="0">
                <a:solidFill>
                  <a:srgbClr val="FF0000"/>
                </a:solidFill>
              </a:rPr>
              <a:t>ROI</a:t>
            </a:r>
            <a:r>
              <a:rPr lang="en-US" altLang="zh-CN" dirty="0" smtClean="0"/>
              <a:t>)</a:t>
            </a:r>
            <a:r>
              <a:rPr lang="zh-CN" altLang="en-US" dirty="0" smtClean="0"/>
              <a:t>，把标志图像复制过去</a:t>
            </a:r>
            <a:endParaRPr lang="en-US" altLang="zh-CN" dirty="0" smtClean="0"/>
          </a:p>
        </p:txBody>
      </p:sp>
      <p:sp>
        <p:nvSpPr>
          <p:cNvPr id="3" name="标题 2"/>
          <p:cNvSpPr>
            <a:spLocks noGrp="1"/>
          </p:cNvSpPr>
          <p:nvPr>
            <p:ph type="title"/>
          </p:nvPr>
        </p:nvSpPr>
        <p:spPr/>
        <p:txBody>
          <a:bodyPr/>
          <a:lstStyle/>
          <a:p>
            <a:r>
              <a:rPr lang="en-US" altLang="zh-CN" dirty="0" smtClean="0"/>
              <a:t>6 </a:t>
            </a:r>
            <a:r>
              <a:rPr lang="zh-CN" altLang="en-US" dirty="0" smtClean="0"/>
              <a:t>定义兴趣区域</a:t>
            </a:r>
            <a:endParaRPr lang="zh-CN" altLang="en-US" dirty="0"/>
          </a:p>
        </p:txBody>
      </p:sp>
      <p:pic>
        <p:nvPicPr>
          <p:cNvPr id="1026" name="Picture 2" descr="C:\Users\DELL-PC\Documents\Visual Studio 2015\Projects\OpenCV 1.5\logo.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3717032"/>
            <a:ext cx="1647825" cy="933450"/>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41</a:t>
            </a:fld>
            <a:endParaRPr lang="zh-CN" altLang="en-US"/>
          </a:p>
        </p:txBody>
      </p:sp>
    </p:spTree>
    <p:extLst>
      <p:ext uri="{BB962C8B-B14F-4D97-AF65-F5344CB8AC3E}">
        <p14:creationId xmlns:p14="http://schemas.microsoft.com/office/powerpoint/2010/main" val="199059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 calcmode="lin" valueType="num">
                                      <p:cBhvr>
                                        <p:cTn id="20" dur="500" fill="hold"/>
                                        <p:tgtEl>
                                          <p:spTgt spid="1026"/>
                                        </p:tgtEl>
                                        <p:attrNameLst>
                                          <p:attrName>ppt_w</p:attrName>
                                        </p:attrNameLst>
                                      </p:cBhvr>
                                      <p:tavLst>
                                        <p:tav tm="0">
                                          <p:val>
                                            <p:fltVal val="0"/>
                                          </p:val>
                                        </p:tav>
                                        <p:tav tm="100000">
                                          <p:val>
                                            <p:strVal val="#ppt_w"/>
                                          </p:val>
                                        </p:tav>
                                      </p:tavLst>
                                    </p:anim>
                                    <p:anim calcmode="lin" valueType="num">
                                      <p:cBhvr>
                                        <p:cTn id="21" dur="500" fill="hold"/>
                                        <p:tgtEl>
                                          <p:spTgt spid="1026"/>
                                        </p:tgtEl>
                                        <p:attrNameLst>
                                          <p:attrName>ppt_h</p:attrName>
                                        </p:attrNameLst>
                                      </p:cBhvr>
                                      <p:tavLst>
                                        <p:tav tm="0">
                                          <p:val>
                                            <p:fltVal val="0"/>
                                          </p:val>
                                        </p:tav>
                                        <p:tav tm="100000">
                                          <p:val>
                                            <p:strVal val="#ppt_h"/>
                                          </p:val>
                                        </p:tav>
                                      </p:tavLst>
                                    </p:anim>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1000"/>
                                        <p:tgtEl>
                                          <p:spTgt spid="2">
                                            <p:txEl>
                                              <p:pRg st="4" end="4"/>
                                            </p:txEl>
                                          </p:spTgt>
                                        </p:tgtEl>
                                      </p:cBhvr>
                                    </p:animEffect>
                                    <p:anim calcmode="lin" valueType="num">
                                      <p:cBhvr>
                                        <p:cTn id="2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sz="2400" dirty="0" smtClean="0">
                <a:solidFill>
                  <a:srgbClr val="0070C0"/>
                </a:solidFill>
              </a:rPr>
              <a:t>ROI</a:t>
            </a:r>
            <a:r>
              <a:rPr lang="zh-CN" altLang="en-US" sz="2400" dirty="0" smtClean="0"/>
              <a:t>实际上就是一个</a:t>
            </a:r>
            <a:r>
              <a:rPr lang="en-US" altLang="zh-CN" sz="2400" dirty="0" smtClean="0">
                <a:solidFill>
                  <a:srgbClr val="0070C0"/>
                </a:solidFill>
              </a:rPr>
              <a:t>cv::Mat</a:t>
            </a:r>
            <a:r>
              <a:rPr lang="zh-CN" altLang="en-US" sz="2400" dirty="0" smtClean="0"/>
              <a:t>对象，它与它的父图像使用同一个数据块，并且有一个头部信息表示</a:t>
            </a:r>
            <a:r>
              <a:rPr lang="en-US" altLang="zh-CN" sz="2400" dirty="0" smtClean="0">
                <a:solidFill>
                  <a:srgbClr val="0070C0"/>
                </a:solidFill>
              </a:rPr>
              <a:t>ROI</a:t>
            </a:r>
            <a:r>
              <a:rPr lang="zh-CN" altLang="en-US" sz="2400" dirty="0" smtClean="0"/>
              <a:t>的坐标</a:t>
            </a:r>
            <a:endParaRPr lang="en-US" altLang="zh-CN" sz="2400" dirty="0" smtClean="0"/>
          </a:p>
          <a:p>
            <a:r>
              <a:rPr lang="zh-CN" altLang="en-US" sz="2400" dirty="0" smtClean="0"/>
              <a:t>在图像的右下角定义一个</a:t>
            </a:r>
            <a:r>
              <a:rPr lang="en-US" altLang="zh-CN" sz="2400" dirty="0" smtClean="0">
                <a:solidFill>
                  <a:srgbClr val="0070C0"/>
                </a:solidFill>
              </a:rPr>
              <a:t>ROI</a:t>
            </a:r>
            <a:r>
              <a:rPr lang="zh-CN" altLang="en-US" sz="2400" dirty="0" smtClean="0"/>
              <a:t>：</a:t>
            </a:r>
            <a:endParaRPr lang="en-US" altLang="zh-CN" sz="2400" dirty="0" smtClean="0"/>
          </a:p>
          <a:p>
            <a:pPr marL="109728" indent="0">
              <a:buNone/>
            </a:pPr>
            <a:r>
              <a:rPr lang="en-US" altLang="zh-CN" sz="2400" dirty="0"/>
              <a:t>   </a:t>
            </a:r>
            <a:r>
              <a:rPr lang="en-US" altLang="zh-CN" sz="2400" dirty="0">
                <a:solidFill>
                  <a:srgbClr val="0070C0"/>
                </a:solidFill>
              </a:rPr>
              <a:t>cv::Mat </a:t>
            </a:r>
            <a:r>
              <a:rPr lang="en-US" altLang="zh-CN" sz="2400" dirty="0" err="1">
                <a:solidFill>
                  <a:srgbClr val="0070C0"/>
                </a:solidFill>
              </a:rPr>
              <a:t>imageROI</a:t>
            </a:r>
            <a:r>
              <a:rPr lang="en-US" altLang="zh-CN" sz="2400" dirty="0">
                <a:solidFill>
                  <a:srgbClr val="0070C0"/>
                </a:solidFill>
              </a:rPr>
              <a:t>(image, cv::</a:t>
            </a:r>
            <a:r>
              <a:rPr lang="en-US" altLang="zh-CN" sz="2400" dirty="0" err="1">
                <a:solidFill>
                  <a:srgbClr val="FF0000"/>
                </a:solidFill>
              </a:rPr>
              <a:t>Rect</a:t>
            </a:r>
            <a:r>
              <a:rPr lang="en-US" altLang="zh-CN" sz="2400" dirty="0">
                <a:solidFill>
                  <a:srgbClr val="0070C0"/>
                </a:solidFill>
              </a:rPr>
              <a:t>(</a:t>
            </a:r>
          </a:p>
          <a:p>
            <a:pPr marL="109728" indent="0">
              <a:buNone/>
            </a:pPr>
            <a:r>
              <a:rPr lang="en-US" altLang="zh-CN" sz="2400" dirty="0">
                <a:solidFill>
                  <a:srgbClr val="0070C0"/>
                </a:solidFill>
              </a:rPr>
              <a:t>	</a:t>
            </a:r>
            <a:r>
              <a:rPr lang="en-US" altLang="zh-CN" sz="2400" dirty="0" err="1" smtClean="0">
                <a:solidFill>
                  <a:srgbClr val="0070C0"/>
                </a:solidFill>
              </a:rPr>
              <a:t>image.cols</a:t>
            </a:r>
            <a:r>
              <a:rPr lang="en-US" altLang="zh-CN" sz="2400" dirty="0" smtClean="0">
                <a:solidFill>
                  <a:srgbClr val="0070C0"/>
                </a:solidFill>
              </a:rPr>
              <a:t> </a:t>
            </a:r>
            <a:r>
              <a:rPr lang="en-US" altLang="zh-CN" sz="2400" dirty="0">
                <a:solidFill>
                  <a:srgbClr val="0070C0"/>
                </a:solidFill>
              </a:rPr>
              <a:t>- </a:t>
            </a:r>
            <a:r>
              <a:rPr lang="en-US" altLang="zh-CN" sz="2400" dirty="0" err="1">
                <a:solidFill>
                  <a:srgbClr val="0070C0"/>
                </a:solidFill>
              </a:rPr>
              <a:t>logo.cols</a:t>
            </a:r>
            <a:r>
              <a:rPr lang="en-US" altLang="zh-CN" sz="2400" dirty="0">
                <a:solidFill>
                  <a:srgbClr val="0070C0"/>
                </a:solidFill>
              </a:rPr>
              <a:t>,  </a:t>
            </a:r>
            <a:r>
              <a:rPr lang="en-US" altLang="zh-CN" sz="2400" dirty="0" smtClean="0">
                <a:solidFill>
                  <a:srgbClr val="0070C0"/>
                </a:solidFill>
              </a:rPr>
              <a:t> </a:t>
            </a:r>
            <a:r>
              <a:rPr lang="en-US" altLang="zh-CN" sz="2400" dirty="0" smtClean="0">
                <a:solidFill>
                  <a:srgbClr val="00B050"/>
                </a:solidFill>
              </a:rPr>
              <a:t>// </a:t>
            </a:r>
            <a:r>
              <a:rPr lang="en-US" altLang="zh-CN" sz="2400" dirty="0">
                <a:solidFill>
                  <a:srgbClr val="00B050"/>
                </a:solidFill>
              </a:rPr>
              <a:t>ROI</a:t>
            </a:r>
            <a:r>
              <a:rPr lang="zh-CN" altLang="en-US" sz="2400" dirty="0">
                <a:solidFill>
                  <a:srgbClr val="00B050"/>
                </a:solidFill>
              </a:rPr>
              <a:t>左上角</a:t>
            </a:r>
            <a:r>
              <a:rPr lang="en-US" altLang="zh-CN" sz="2400" dirty="0">
                <a:solidFill>
                  <a:srgbClr val="00B050"/>
                </a:solidFill>
              </a:rPr>
              <a:t>x</a:t>
            </a:r>
            <a:r>
              <a:rPr lang="zh-CN" altLang="en-US" sz="2400" dirty="0">
                <a:solidFill>
                  <a:srgbClr val="00B050"/>
                </a:solidFill>
              </a:rPr>
              <a:t>坐标</a:t>
            </a:r>
          </a:p>
          <a:p>
            <a:pPr marL="109728" indent="0">
              <a:buNone/>
            </a:pPr>
            <a:r>
              <a:rPr lang="zh-CN" altLang="en-US" sz="2400" dirty="0">
                <a:solidFill>
                  <a:srgbClr val="0070C0"/>
                </a:solidFill>
              </a:rPr>
              <a:t>	</a:t>
            </a:r>
            <a:r>
              <a:rPr lang="en-US" altLang="zh-CN" sz="2400" dirty="0" err="1" smtClean="0">
                <a:solidFill>
                  <a:srgbClr val="0070C0"/>
                </a:solidFill>
              </a:rPr>
              <a:t>image.rows</a:t>
            </a:r>
            <a:r>
              <a:rPr lang="en-US" altLang="zh-CN" sz="2400" dirty="0" smtClean="0">
                <a:solidFill>
                  <a:srgbClr val="0070C0"/>
                </a:solidFill>
              </a:rPr>
              <a:t> </a:t>
            </a:r>
            <a:r>
              <a:rPr lang="en-US" altLang="zh-CN" sz="2400" dirty="0">
                <a:solidFill>
                  <a:srgbClr val="0070C0"/>
                </a:solidFill>
              </a:rPr>
              <a:t>- </a:t>
            </a:r>
            <a:r>
              <a:rPr lang="en-US" altLang="zh-CN" sz="2400" dirty="0" err="1">
                <a:solidFill>
                  <a:srgbClr val="0070C0"/>
                </a:solidFill>
              </a:rPr>
              <a:t>logo.rows</a:t>
            </a:r>
            <a:r>
              <a:rPr lang="en-US" altLang="zh-CN" sz="2400" dirty="0" smtClean="0">
                <a:solidFill>
                  <a:srgbClr val="0070C0"/>
                </a:solidFill>
              </a:rPr>
              <a:t>, </a:t>
            </a:r>
            <a:r>
              <a:rPr lang="en-US" altLang="zh-CN" sz="2400" dirty="0" smtClean="0">
                <a:solidFill>
                  <a:srgbClr val="00B050"/>
                </a:solidFill>
              </a:rPr>
              <a:t>// </a:t>
            </a:r>
            <a:r>
              <a:rPr lang="en-US" altLang="zh-CN" sz="2400" dirty="0">
                <a:solidFill>
                  <a:srgbClr val="00B050"/>
                </a:solidFill>
              </a:rPr>
              <a:t>ROI</a:t>
            </a:r>
            <a:r>
              <a:rPr lang="zh-CN" altLang="en-US" sz="2400" dirty="0">
                <a:solidFill>
                  <a:srgbClr val="00B050"/>
                </a:solidFill>
              </a:rPr>
              <a:t>左上角</a:t>
            </a:r>
            <a:r>
              <a:rPr lang="en-US" altLang="zh-CN" sz="2400" dirty="0">
                <a:solidFill>
                  <a:srgbClr val="00B050"/>
                </a:solidFill>
              </a:rPr>
              <a:t>y</a:t>
            </a:r>
            <a:r>
              <a:rPr lang="zh-CN" altLang="en-US" sz="2400" dirty="0" smtClean="0">
                <a:solidFill>
                  <a:srgbClr val="00B050"/>
                </a:solidFill>
              </a:rPr>
              <a:t>坐标</a:t>
            </a:r>
            <a:r>
              <a:rPr lang="zh-CN" altLang="en-US" sz="2400" dirty="0">
                <a:solidFill>
                  <a:srgbClr val="0070C0"/>
                </a:solidFill>
              </a:rPr>
              <a:t>	</a:t>
            </a:r>
            <a:r>
              <a:rPr lang="en-US" altLang="zh-CN" sz="2400" dirty="0" err="1" smtClean="0">
                <a:solidFill>
                  <a:srgbClr val="0070C0"/>
                </a:solidFill>
              </a:rPr>
              <a:t>logo.cols</a:t>
            </a:r>
            <a:r>
              <a:rPr lang="en-US" altLang="zh-CN" sz="2400" dirty="0">
                <a:solidFill>
                  <a:srgbClr val="0070C0"/>
                </a:solidFill>
              </a:rPr>
              <a:t>,	</a:t>
            </a:r>
            <a:r>
              <a:rPr lang="en-US" altLang="zh-CN" sz="2400" dirty="0" smtClean="0">
                <a:solidFill>
                  <a:srgbClr val="0070C0"/>
                </a:solidFill>
              </a:rPr>
              <a:t>  </a:t>
            </a:r>
            <a:r>
              <a:rPr lang="en-US" altLang="zh-CN" sz="2400" dirty="0" smtClean="0">
                <a:solidFill>
                  <a:srgbClr val="00B050"/>
                </a:solidFill>
              </a:rPr>
              <a:t>// </a:t>
            </a:r>
            <a:r>
              <a:rPr lang="en-US" altLang="zh-CN" sz="2400" dirty="0">
                <a:solidFill>
                  <a:srgbClr val="00B050"/>
                </a:solidFill>
              </a:rPr>
              <a:t>ROI</a:t>
            </a:r>
            <a:r>
              <a:rPr lang="zh-CN" altLang="en-US" sz="2400" dirty="0">
                <a:solidFill>
                  <a:srgbClr val="00B050"/>
                </a:solidFill>
              </a:rPr>
              <a:t>的宽度</a:t>
            </a:r>
          </a:p>
          <a:p>
            <a:pPr marL="109728" indent="0">
              <a:buNone/>
            </a:pPr>
            <a:r>
              <a:rPr lang="zh-CN" altLang="en-US" sz="2400" dirty="0">
                <a:solidFill>
                  <a:srgbClr val="0070C0"/>
                </a:solidFill>
              </a:rPr>
              <a:t>	</a:t>
            </a:r>
            <a:r>
              <a:rPr lang="en-US" altLang="zh-CN" sz="2400" dirty="0" err="1" smtClean="0">
                <a:solidFill>
                  <a:srgbClr val="0070C0"/>
                </a:solidFill>
              </a:rPr>
              <a:t>logo.rows</a:t>
            </a:r>
            <a:r>
              <a:rPr lang="en-US" altLang="zh-CN" sz="2400" dirty="0">
                <a:solidFill>
                  <a:srgbClr val="0070C0"/>
                </a:solidFill>
              </a:rPr>
              <a:t>	</a:t>
            </a:r>
            <a:r>
              <a:rPr lang="en-US" altLang="zh-CN" sz="2400" dirty="0" smtClean="0">
                <a:solidFill>
                  <a:srgbClr val="0070C0"/>
                </a:solidFill>
              </a:rPr>
              <a:t>  </a:t>
            </a:r>
            <a:r>
              <a:rPr lang="en-US" altLang="zh-CN" sz="2400" dirty="0" smtClean="0">
                <a:solidFill>
                  <a:srgbClr val="00B050"/>
                </a:solidFill>
              </a:rPr>
              <a:t>// </a:t>
            </a:r>
            <a:r>
              <a:rPr lang="en-US" altLang="zh-CN" sz="2400" dirty="0">
                <a:solidFill>
                  <a:srgbClr val="00B050"/>
                </a:solidFill>
              </a:rPr>
              <a:t>ROI</a:t>
            </a:r>
            <a:r>
              <a:rPr lang="zh-CN" altLang="en-US" sz="2400" dirty="0">
                <a:solidFill>
                  <a:srgbClr val="00B050"/>
                </a:solidFill>
              </a:rPr>
              <a:t>的高度</a:t>
            </a:r>
          </a:p>
          <a:p>
            <a:pPr marL="109728" indent="0">
              <a:buNone/>
            </a:pPr>
            <a:r>
              <a:rPr lang="zh-CN" altLang="en-US" sz="2400" dirty="0">
                <a:solidFill>
                  <a:srgbClr val="0070C0"/>
                </a:solidFill>
              </a:rPr>
              <a:t>	</a:t>
            </a:r>
            <a:r>
              <a:rPr lang="en-US" altLang="zh-CN" sz="2400" dirty="0" smtClean="0">
                <a:solidFill>
                  <a:srgbClr val="0070C0"/>
                </a:solidFill>
              </a:rPr>
              <a:t>));</a:t>
            </a:r>
          </a:p>
          <a:p>
            <a:r>
              <a:rPr lang="zh-CN" altLang="en-US" sz="2400" dirty="0" smtClean="0"/>
              <a:t>插入标志：</a:t>
            </a:r>
            <a:endParaRPr lang="en-US" altLang="zh-CN" sz="2400" dirty="0" smtClean="0"/>
          </a:p>
          <a:p>
            <a:pPr marL="109728" indent="0">
              <a:buNone/>
            </a:pPr>
            <a:r>
              <a:rPr lang="en-US" altLang="zh-CN" sz="2400" dirty="0" smtClean="0">
                <a:solidFill>
                  <a:srgbClr val="0070C0"/>
                </a:solidFill>
              </a:rPr>
              <a:t>   </a:t>
            </a:r>
            <a:r>
              <a:rPr lang="en-US" altLang="zh-CN" sz="2400" dirty="0" err="1" smtClean="0">
                <a:solidFill>
                  <a:srgbClr val="0070C0"/>
                </a:solidFill>
              </a:rPr>
              <a:t>logo.copyTo</a:t>
            </a:r>
            <a:r>
              <a:rPr lang="en-US" altLang="zh-CN" sz="2400" dirty="0" smtClean="0">
                <a:solidFill>
                  <a:srgbClr val="0070C0"/>
                </a:solidFill>
              </a:rPr>
              <a:t>(</a:t>
            </a:r>
            <a:r>
              <a:rPr lang="en-US" altLang="zh-CN" sz="2400" dirty="0" err="1" smtClean="0">
                <a:solidFill>
                  <a:srgbClr val="0070C0"/>
                </a:solidFill>
              </a:rPr>
              <a:t>imageROI</a:t>
            </a:r>
            <a:r>
              <a:rPr lang="en-US" altLang="zh-CN" sz="2400" dirty="0" smtClean="0">
                <a:solidFill>
                  <a:srgbClr val="0070C0"/>
                </a:solidFill>
              </a:rPr>
              <a:t>);  </a:t>
            </a:r>
            <a:r>
              <a:rPr lang="en-US" altLang="zh-CN" sz="2400" dirty="0" smtClean="0">
                <a:solidFill>
                  <a:srgbClr val="00B050"/>
                </a:solidFill>
              </a:rPr>
              <a:t>// logo</a:t>
            </a:r>
            <a:r>
              <a:rPr lang="zh-CN" altLang="en-US" sz="2400" dirty="0" smtClean="0">
                <a:solidFill>
                  <a:srgbClr val="00B050"/>
                </a:solidFill>
              </a:rPr>
              <a:t>为标志图像</a:t>
            </a:r>
            <a:endParaRPr lang="en-US" altLang="zh-CN" sz="2400" dirty="0" smtClean="0">
              <a:solidFill>
                <a:srgbClr val="00B050"/>
              </a:solidFill>
            </a:endParaRPr>
          </a:p>
        </p:txBody>
      </p:sp>
      <p:sp>
        <p:nvSpPr>
          <p:cNvPr id="3" name="标题 2"/>
          <p:cNvSpPr>
            <a:spLocks noGrp="1"/>
          </p:cNvSpPr>
          <p:nvPr>
            <p:ph type="title"/>
          </p:nvPr>
        </p:nvSpPr>
        <p:spPr/>
        <p:txBody>
          <a:bodyPr/>
          <a:lstStyle/>
          <a:p>
            <a:r>
              <a:rPr lang="en-US" altLang="zh-CN" dirty="0"/>
              <a:t>6 </a:t>
            </a:r>
            <a:r>
              <a:rPr lang="zh-CN" altLang="en-US" dirty="0"/>
              <a:t>定义兴趣区域</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42</a:t>
            </a:fld>
            <a:endParaRPr lang="zh-CN" altLang="en-US"/>
          </a:p>
        </p:txBody>
      </p:sp>
    </p:spTree>
    <p:extLst>
      <p:ext uri="{BB962C8B-B14F-4D97-AF65-F5344CB8AC3E}">
        <p14:creationId xmlns:p14="http://schemas.microsoft.com/office/powerpoint/2010/main" val="136240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1000"/>
                                        <p:tgtEl>
                                          <p:spTgt spid="2">
                                            <p:txEl>
                                              <p:pRg st="2" end="2"/>
                                            </p:txEl>
                                          </p:spTgt>
                                        </p:tgtEl>
                                      </p:cBhvr>
                                    </p:animEffect>
                                    <p:anim calcmode="lin" valueType="num">
                                      <p:cBhvr>
                                        <p:cTn id="21"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1000"/>
                                        <p:tgtEl>
                                          <p:spTgt spid="2">
                                            <p:txEl>
                                              <p:pRg st="3" end="3"/>
                                            </p:txEl>
                                          </p:spTgt>
                                        </p:tgtEl>
                                      </p:cBhvr>
                                    </p:animEffect>
                                    <p:anim calcmode="lin" valueType="num">
                                      <p:cBhvr>
                                        <p:cTn id="26"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
                                            <p:txEl>
                                              <p:pRg st="4" end="4"/>
                                            </p:txEl>
                                          </p:spTgt>
                                        </p:tgtEl>
                                        <p:attrNameLst>
                                          <p:attrName>style.visibility</p:attrName>
                                        </p:attrNameLst>
                                      </p:cBhvr>
                                      <p:to>
                                        <p:strVal val="visible"/>
                                      </p:to>
                                    </p:set>
                                    <p:animEffect transition="in" filter="fade">
                                      <p:cBhvr>
                                        <p:cTn id="30" dur="1000"/>
                                        <p:tgtEl>
                                          <p:spTgt spid="2">
                                            <p:txEl>
                                              <p:pRg st="4" end="4"/>
                                            </p:txEl>
                                          </p:spTgt>
                                        </p:tgtEl>
                                      </p:cBhvr>
                                    </p:animEffect>
                                    <p:anim calcmode="lin" valueType="num">
                                      <p:cBhvr>
                                        <p:cTn id="31"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2"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1000"/>
                                        <p:tgtEl>
                                          <p:spTgt spid="2">
                                            <p:txEl>
                                              <p:pRg st="5" end="5"/>
                                            </p:txEl>
                                          </p:spTgt>
                                        </p:tgtEl>
                                      </p:cBhvr>
                                    </p:animEffect>
                                    <p:anim calcmode="lin" valueType="num">
                                      <p:cBhvr>
                                        <p:cTn id="3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5" end="5"/>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2">
                                            <p:txEl>
                                              <p:pRg st="6" end="6"/>
                                            </p:txEl>
                                          </p:spTgt>
                                        </p:tgtEl>
                                        <p:attrNameLst>
                                          <p:attrName>style.visibility</p:attrName>
                                        </p:attrNameLst>
                                      </p:cBhvr>
                                      <p:to>
                                        <p:strVal val="visible"/>
                                      </p:to>
                                    </p:set>
                                    <p:animEffect transition="in" filter="fade">
                                      <p:cBhvr>
                                        <p:cTn id="40" dur="1000"/>
                                        <p:tgtEl>
                                          <p:spTgt spid="2">
                                            <p:txEl>
                                              <p:pRg st="6" end="6"/>
                                            </p:txEl>
                                          </p:spTgt>
                                        </p:tgtEl>
                                      </p:cBhvr>
                                    </p:animEffect>
                                    <p:anim calcmode="lin" valueType="num">
                                      <p:cBhvr>
                                        <p:cTn id="41"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2"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animEffect transition="in" filter="fade">
                                      <p:cBhvr>
                                        <p:cTn id="47" dur="1000"/>
                                        <p:tgtEl>
                                          <p:spTgt spid="2">
                                            <p:txEl>
                                              <p:pRg st="7" end="7"/>
                                            </p:txEl>
                                          </p:spTgt>
                                        </p:tgtEl>
                                      </p:cBhvr>
                                    </p:animEffect>
                                    <p:anim calcmode="lin" valueType="num">
                                      <p:cBhvr>
                                        <p:cTn id="48"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nodeType="afterEffect">
                                  <p:stCondLst>
                                    <p:cond delay="0"/>
                                  </p:stCondLst>
                                  <p:childTnLst>
                                    <p:set>
                                      <p:cBhvr>
                                        <p:cTn id="52" dur="1" fill="hold">
                                          <p:stCondLst>
                                            <p:cond delay="0"/>
                                          </p:stCondLst>
                                        </p:cTn>
                                        <p:tgtEl>
                                          <p:spTgt spid="2">
                                            <p:txEl>
                                              <p:pRg st="8" end="8"/>
                                            </p:txEl>
                                          </p:spTgt>
                                        </p:tgtEl>
                                        <p:attrNameLst>
                                          <p:attrName>style.visibility</p:attrName>
                                        </p:attrNameLst>
                                      </p:cBhvr>
                                      <p:to>
                                        <p:strVal val="visible"/>
                                      </p:to>
                                    </p:set>
                                    <p:animEffect transition="in" filter="fade">
                                      <p:cBhvr>
                                        <p:cTn id="53" dur="1000"/>
                                        <p:tgtEl>
                                          <p:spTgt spid="2">
                                            <p:txEl>
                                              <p:pRg st="8" end="8"/>
                                            </p:txEl>
                                          </p:spTgt>
                                        </p:tgtEl>
                                      </p:cBhvr>
                                    </p:animEffect>
                                    <p:anim calcmode="lin" valueType="num">
                                      <p:cBhvr>
                                        <p:cTn id="54"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55"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8507288" cy="4827992"/>
          </a:xfrm>
        </p:spPr>
        <p:txBody>
          <a:bodyPr>
            <a:normAutofit/>
          </a:bodyPr>
          <a:lstStyle/>
          <a:p>
            <a:r>
              <a:rPr lang="en-US" altLang="zh-CN" sz="2400" dirty="0" smtClean="0">
                <a:solidFill>
                  <a:srgbClr val="0070C0"/>
                </a:solidFill>
              </a:rPr>
              <a:t>ROI</a:t>
            </a:r>
            <a:r>
              <a:rPr lang="zh-CN" altLang="en-US" sz="2400" dirty="0" smtClean="0"/>
              <a:t>还可以用行和列的范围来描述：</a:t>
            </a:r>
            <a:endParaRPr lang="en-US" altLang="zh-CN" sz="2400" dirty="0" smtClean="0"/>
          </a:p>
          <a:p>
            <a:pPr lvl="1"/>
            <a:r>
              <a:rPr lang="en-US" altLang="zh-CN" sz="2000" dirty="0" err="1" smtClean="0">
                <a:solidFill>
                  <a:srgbClr val="0070C0"/>
                </a:solidFill>
              </a:rPr>
              <a:t>imageROI</a:t>
            </a:r>
            <a:r>
              <a:rPr lang="en-US" altLang="zh-CN" sz="2000" dirty="0" smtClean="0">
                <a:solidFill>
                  <a:srgbClr val="0070C0"/>
                </a:solidFill>
              </a:rPr>
              <a:t> = image(</a:t>
            </a:r>
          </a:p>
          <a:p>
            <a:pPr marL="109728" indent="0">
              <a:buNone/>
            </a:pPr>
            <a:r>
              <a:rPr lang="en-US" altLang="zh-CN" sz="2000" dirty="0" smtClean="0">
                <a:solidFill>
                  <a:srgbClr val="0070C0"/>
                </a:solidFill>
              </a:rPr>
              <a:t>	cv::</a:t>
            </a:r>
            <a:r>
              <a:rPr lang="en-US" altLang="zh-CN" sz="2000" dirty="0" smtClean="0">
                <a:solidFill>
                  <a:srgbClr val="FF0000"/>
                </a:solidFill>
              </a:rPr>
              <a:t>Range</a:t>
            </a:r>
            <a:r>
              <a:rPr lang="en-US" altLang="zh-CN" sz="2000" dirty="0" smtClean="0">
                <a:solidFill>
                  <a:srgbClr val="0070C0"/>
                </a:solidFill>
              </a:rPr>
              <a:t>(</a:t>
            </a:r>
            <a:r>
              <a:rPr lang="en-US" altLang="zh-CN" sz="2000" dirty="0" err="1" smtClean="0">
                <a:solidFill>
                  <a:srgbClr val="0070C0"/>
                </a:solidFill>
              </a:rPr>
              <a:t>image.rows</a:t>
            </a:r>
            <a:r>
              <a:rPr lang="en-US" altLang="zh-CN" sz="2000" dirty="0" smtClean="0">
                <a:solidFill>
                  <a:srgbClr val="0070C0"/>
                </a:solidFill>
              </a:rPr>
              <a:t> – </a:t>
            </a:r>
            <a:r>
              <a:rPr lang="en-US" altLang="zh-CN" sz="2000" dirty="0" err="1" smtClean="0">
                <a:solidFill>
                  <a:srgbClr val="0070C0"/>
                </a:solidFill>
              </a:rPr>
              <a:t>logo.rows</a:t>
            </a:r>
            <a:r>
              <a:rPr lang="en-US" altLang="zh-CN" sz="2000" dirty="0" smtClean="0">
                <a:solidFill>
                  <a:srgbClr val="0070C0"/>
                </a:solidFill>
              </a:rPr>
              <a:t>, </a:t>
            </a:r>
            <a:r>
              <a:rPr lang="en-US" altLang="zh-CN" sz="2000" dirty="0" err="1" smtClean="0">
                <a:solidFill>
                  <a:srgbClr val="0070C0"/>
                </a:solidFill>
              </a:rPr>
              <a:t>image.rows</a:t>
            </a:r>
            <a:r>
              <a:rPr lang="en-US" altLang="zh-CN" sz="2000" dirty="0" smtClean="0">
                <a:solidFill>
                  <a:srgbClr val="0070C0"/>
                </a:solidFill>
              </a:rPr>
              <a:t>),  </a:t>
            </a:r>
            <a:r>
              <a:rPr lang="en-US" altLang="zh-CN" sz="2000" dirty="0" smtClean="0">
                <a:solidFill>
                  <a:srgbClr val="00B050"/>
                </a:solidFill>
              </a:rPr>
              <a:t>// </a:t>
            </a:r>
            <a:r>
              <a:rPr lang="zh-CN" altLang="en-US" sz="2000" dirty="0" smtClean="0">
                <a:solidFill>
                  <a:srgbClr val="00B050"/>
                </a:solidFill>
              </a:rPr>
              <a:t>行范围</a:t>
            </a:r>
            <a:endParaRPr lang="en-US" altLang="zh-CN" sz="2000" dirty="0">
              <a:solidFill>
                <a:srgbClr val="00B050"/>
              </a:solidFill>
            </a:endParaRPr>
          </a:p>
          <a:p>
            <a:pPr marL="109728" indent="0">
              <a:buNone/>
            </a:pPr>
            <a:r>
              <a:rPr lang="en-US" altLang="zh-CN" sz="2000" dirty="0">
                <a:solidFill>
                  <a:srgbClr val="0070C0"/>
                </a:solidFill>
              </a:rPr>
              <a:t>	</a:t>
            </a:r>
            <a:r>
              <a:rPr lang="en-US" altLang="zh-CN" sz="2000" dirty="0" smtClean="0">
                <a:solidFill>
                  <a:srgbClr val="0070C0"/>
                </a:solidFill>
              </a:rPr>
              <a:t>cv::</a:t>
            </a:r>
            <a:r>
              <a:rPr lang="en-US" altLang="zh-CN" sz="2000" dirty="0" smtClean="0">
                <a:solidFill>
                  <a:srgbClr val="FF0000"/>
                </a:solidFill>
              </a:rPr>
              <a:t>Range</a:t>
            </a:r>
            <a:r>
              <a:rPr lang="en-US" altLang="zh-CN" sz="2000" dirty="0" smtClean="0">
                <a:solidFill>
                  <a:srgbClr val="0070C0"/>
                </a:solidFill>
              </a:rPr>
              <a:t>(</a:t>
            </a:r>
            <a:r>
              <a:rPr lang="en-US" altLang="zh-CN" sz="2000" dirty="0" err="1" smtClean="0">
                <a:solidFill>
                  <a:srgbClr val="0070C0"/>
                </a:solidFill>
              </a:rPr>
              <a:t>image.cols</a:t>
            </a:r>
            <a:r>
              <a:rPr lang="en-US" altLang="zh-CN" sz="2000" dirty="0" smtClean="0">
                <a:solidFill>
                  <a:srgbClr val="0070C0"/>
                </a:solidFill>
              </a:rPr>
              <a:t> – </a:t>
            </a:r>
            <a:r>
              <a:rPr lang="en-US" altLang="zh-CN" sz="2000" dirty="0" err="1" smtClean="0">
                <a:solidFill>
                  <a:srgbClr val="0070C0"/>
                </a:solidFill>
              </a:rPr>
              <a:t>logo.cols</a:t>
            </a:r>
            <a:r>
              <a:rPr lang="en-US" altLang="zh-CN" sz="2000" dirty="0" smtClean="0">
                <a:solidFill>
                  <a:srgbClr val="0070C0"/>
                </a:solidFill>
              </a:rPr>
              <a:t>, </a:t>
            </a:r>
            <a:r>
              <a:rPr lang="en-US" altLang="zh-CN" sz="2000" dirty="0" err="1" smtClean="0">
                <a:solidFill>
                  <a:srgbClr val="0070C0"/>
                </a:solidFill>
              </a:rPr>
              <a:t>image.cols</a:t>
            </a:r>
            <a:r>
              <a:rPr lang="en-US" altLang="zh-CN" sz="2000" dirty="0" smtClean="0">
                <a:solidFill>
                  <a:srgbClr val="0070C0"/>
                </a:solidFill>
              </a:rPr>
              <a:t>));    </a:t>
            </a:r>
            <a:r>
              <a:rPr lang="en-US" altLang="zh-CN" sz="2000" dirty="0" smtClean="0">
                <a:solidFill>
                  <a:srgbClr val="00B050"/>
                </a:solidFill>
              </a:rPr>
              <a:t>// </a:t>
            </a:r>
            <a:r>
              <a:rPr lang="zh-CN" altLang="en-US" sz="2000" dirty="0" smtClean="0">
                <a:solidFill>
                  <a:srgbClr val="00B050"/>
                </a:solidFill>
              </a:rPr>
              <a:t>列范围</a:t>
            </a:r>
            <a:endParaRPr lang="zh-CN" altLang="en-US" sz="2000" dirty="0">
              <a:solidFill>
                <a:srgbClr val="00B050"/>
              </a:solidFill>
            </a:endParaRPr>
          </a:p>
          <a:p>
            <a:pPr lvl="1"/>
            <a:r>
              <a:rPr lang="zh-CN" altLang="en-US" sz="2400" dirty="0" smtClean="0"/>
              <a:t>定义由图像中的一些行组成的</a:t>
            </a:r>
            <a:r>
              <a:rPr lang="en-US" altLang="zh-CN" sz="2400" dirty="0" smtClean="0">
                <a:solidFill>
                  <a:srgbClr val="0070C0"/>
                </a:solidFill>
              </a:rPr>
              <a:t>ROI</a:t>
            </a:r>
            <a:r>
              <a:rPr lang="zh-CN" altLang="en-US" sz="2400" dirty="0" smtClean="0"/>
              <a:t>：</a:t>
            </a:r>
            <a:endParaRPr lang="en-US" altLang="zh-CN" sz="2400" dirty="0"/>
          </a:p>
          <a:p>
            <a:pPr marL="109728" indent="0">
              <a:buNone/>
            </a:pPr>
            <a:r>
              <a:rPr lang="en-US" altLang="zh-CN" sz="2000" dirty="0" smtClean="0">
                <a:solidFill>
                  <a:srgbClr val="0070C0"/>
                </a:solidFill>
              </a:rPr>
              <a:t>   	cv::Mat </a:t>
            </a:r>
            <a:r>
              <a:rPr lang="en-US" altLang="zh-CN" sz="2000" dirty="0" err="1" smtClean="0">
                <a:solidFill>
                  <a:srgbClr val="0070C0"/>
                </a:solidFill>
              </a:rPr>
              <a:t>imageROI</a:t>
            </a:r>
            <a:r>
              <a:rPr lang="en-US" altLang="zh-CN" sz="2000" dirty="0" smtClean="0">
                <a:solidFill>
                  <a:srgbClr val="0070C0"/>
                </a:solidFill>
              </a:rPr>
              <a:t> = </a:t>
            </a:r>
            <a:r>
              <a:rPr lang="en-US" altLang="zh-CN" sz="2000" dirty="0" err="1" smtClean="0">
                <a:solidFill>
                  <a:srgbClr val="0070C0"/>
                </a:solidFill>
              </a:rPr>
              <a:t>image.</a:t>
            </a:r>
            <a:r>
              <a:rPr lang="en-US" altLang="zh-CN" sz="2000" dirty="0" err="1" smtClean="0">
                <a:solidFill>
                  <a:srgbClr val="FF0000"/>
                </a:solidFill>
              </a:rPr>
              <a:t>rowRange</a:t>
            </a:r>
            <a:r>
              <a:rPr lang="en-US" altLang="zh-CN" sz="2000" dirty="0" smtClean="0">
                <a:solidFill>
                  <a:srgbClr val="0070C0"/>
                </a:solidFill>
              </a:rPr>
              <a:t>(start, end);</a:t>
            </a:r>
          </a:p>
          <a:p>
            <a:pPr lvl="1"/>
            <a:r>
              <a:rPr lang="zh-CN" altLang="en-US" sz="2400" dirty="0"/>
              <a:t>定义由图像中的</a:t>
            </a:r>
            <a:r>
              <a:rPr lang="zh-CN" altLang="en-US" sz="2400" dirty="0" smtClean="0"/>
              <a:t>一些列组成</a:t>
            </a:r>
            <a:r>
              <a:rPr lang="zh-CN" altLang="en-US" sz="2400" dirty="0"/>
              <a:t>的</a:t>
            </a:r>
            <a:r>
              <a:rPr lang="en-US" altLang="zh-CN" sz="2400" dirty="0">
                <a:solidFill>
                  <a:srgbClr val="0070C0"/>
                </a:solidFill>
              </a:rPr>
              <a:t>ROI</a:t>
            </a:r>
            <a:r>
              <a:rPr lang="zh-CN" altLang="en-US" sz="2400" dirty="0"/>
              <a:t>：</a:t>
            </a:r>
            <a:endParaRPr lang="en-US" altLang="zh-CN" sz="2400" dirty="0"/>
          </a:p>
          <a:p>
            <a:pPr marL="109728" indent="0">
              <a:buNone/>
            </a:pPr>
            <a:r>
              <a:rPr lang="en-US" altLang="zh-CN" sz="2000" dirty="0">
                <a:solidFill>
                  <a:srgbClr val="0070C0"/>
                </a:solidFill>
              </a:rPr>
              <a:t>   	cv::Mat </a:t>
            </a:r>
            <a:r>
              <a:rPr lang="en-US" altLang="zh-CN" sz="2000" dirty="0" err="1">
                <a:solidFill>
                  <a:srgbClr val="0070C0"/>
                </a:solidFill>
              </a:rPr>
              <a:t>imageROI</a:t>
            </a:r>
            <a:r>
              <a:rPr lang="en-US" altLang="zh-CN" sz="2000" dirty="0">
                <a:solidFill>
                  <a:srgbClr val="0070C0"/>
                </a:solidFill>
              </a:rPr>
              <a:t> = </a:t>
            </a:r>
            <a:r>
              <a:rPr lang="en-US" altLang="zh-CN" sz="2000" dirty="0" err="1" smtClean="0">
                <a:solidFill>
                  <a:srgbClr val="0070C0"/>
                </a:solidFill>
              </a:rPr>
              <a:t>image.</a:t>
            </a:r>
            <a:r>
              <a:rPr lang="en-US" altLang="zh-CN" sz="2000" dirty="0" err="1" smtClean="0">
                <a:solidFill>
                  <a:srgbClr val="FF0000"/>
                </a:solidFill>
              </a:rPr>
              <a:t>colRange</a:t>
            </a:r>
            <a:r>
              <a:rPr lang="en-US" altLang="zh-CN" sz="2000" dirty="0" smtClean="0">
                <a:solidFill>
                  <a:srgbClr val="0070C0"/>
                </a:solidFill>
              </a:rPr>
              <a:t>(start</a:t>
            </a:r>
            <a:r>
              <a:rPr lang="en-US" altLang="zh-CN" sz="2000" dirty="0">
                <a:solidFill>
                  <a:srgbClr val="0070C0"/>
                </a:solidFill>
              </a:rPr>
              <a:t>, end);</a:t>
            </a:r>
            <a:endParaRPr lang="en-US" altLang="zh-CN" sz="2000" dirty="0">
              <a:solidFill>
                <a:srgbClr val="00B050"/>
              </a:solidFill>
            </a:endParaRPr>
          </a:p>
          <a:p>
            <a:r>
              <a:rPr lang="zh-CN" altLang="en-US" sz="2400" dirty="0" smtClean="0">
                <a:solidFill>
                  <a:srgbClr val="FF0000"/>
                </a:solidFill>
              </a:rPr>
              <a:t>由于图像和</a:t>
            </a:r>
            <a:r>
              <a:rPr lang="en-US" altLang="zh-CN" sz="2400" dirty="0" smtClean="0">
                <a:solidFill>
                  <a:srgbClr val="FF0000"/>
                </a:solidFill>
              </a:rPr>
              <a:t>ROI</a:t>
            </a:r>
            <a:r>
              <a:rPr lang="zh-CN" altLang="en-US" sz="2400" dirty="0" smtClean="0">
                <a:solidFill>
                  <a:srgbClr val="FF0000"/>
                </a:solidFill>
              </a:rPr>
              <a:t>共享了同一块图像数据，因此</a:t>
            </a:r>
            <a:r>
              <a:rPr lang="en-US" altLang="zh-CN" sz="2400" dirty="0" smtClean="0">
                <a:solidFill>
                  <a:srgbClr val="FF0000"/>
                </a:solidFill>
              </a:rPr>
              <a:t>ROI</a:t>
            </a:r>
            <a:r>
              <a:rPr lang="zh-CN" altLang="en-US" sz="2400" dirty="0" smtClean="0">
                <a:solidFill>
                  <a:srgbClr val="FF0000"/>
                </a:solidFill>
              </a:rPr>
              <a:t>的任何转变都会影响原始图像的对应区域</a:t>
            </a:r>
            <a:endParaRPr lang="en-US" altLang="zh-CN" sz="2400" dirty="0" smtClean="0">
              <a:solidFill>
                <a:srgbClr val="FF0000"/>
              </a:solidFill>
            </a:endParaRPr>
          </a:p>
          <a:p>
            <a:r>
              <a:rPr lang="zh-CN" altLang="en-US" sz="2400" dirty="0" smtClean="0"/>
              <a:t>在定义</a:t>
            </a:r>
            <a:r>
              <a:rPr lang="en-US" altLang="zh-CN" sz="2400" dirty="0" smtClean="0">
                <a:solidFill>
                  <a:srgbClr val="0070C0"/>
                </a:solidFill>
              </a:rPr>
              <a:t>ROI</a:t>
            </a:r>
            <a:r>
              <a:rPr lang="zh-CN" altLang="en-US" sz="2400" dirty="0" smtClean="0"/>
              <a:t>时数据并没有被复制，因此它的执行时间是固定的，不受</a:t>
            </a:r>
            <a:r>
              <a:rPr lang="en-US" altLang="zh-CN" sz="2400" dirty="0" smtClean="0">
                <a:solidFill>
                  <a:srgbClr val="0070C0"/>
                </a:solidFill>
              </a:rPr>
              <a:t>ROI</a:t>
            </a:r>
            <a:r>
              <a:rPr lang="zh-CN" altLang="en-US" sz="2400" dirty="0" smtClean="0"/>
              <a:t>尺寸的影响</a:t>
            </a:r>
            <a:endParaRPr lang="en-US" altLang="zh-CN" sz="2400" dirty="0" smtClean="0"/>
          </a:p>
        </p:txBody>
      </p:sp>
      <p:sp>
        <p:nvSpPr>
          <p:cNvPr id="3" name="标题 2"/>
          <p:cNvSpPr>
            <a:spLocks noGrp="1"/>
          </p:cNvSpPr>
          <p:nvPr>
            <p:ph type="title"/>
          </p:nvPr>
        </p:nvSpPr>
        <p:spPr/>
        <p:txBody>
          <a:bodyPr/>
          <a:lstStyle/>
          <a:p>
            <a:r>
              <a:rPr lang="en-US" altLang="zh-CN" dirty="0"/>
              <a:t>6 </a:t>
            </a:r>
            <a:r>
              <a:rPr lang="zh-CN" altLang="en-US" dirty="0"/>
              <a:t>定义兴趣区域</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43</a:t>
            </a:fld>
            <a:endParaRPr lang="zh-CN" altLang="en-US"/>
          </a:p>
        </p:txBody>
      </p:sp>
    </p:spTree>
    <p:extLst>
      <p:ext uri="{BB962C8B-B14F-4D97-AF65-F5344CB8AC3E}">
        <p14:creationId xmlns:p14="http://schemas.microsoft.com/office/powerpoint/2010/main" val="332500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1000"/>
                                        <p:tgtEl>
                                          <p:spTgt spid="2">
                                            <p:txEl>
                                              <p:pRg st="1" end="1"/>
                                            </p:txEl>
                                          </p:spTgt>
                                        </p:tgtEl>
                                      </p:cBhvr>
                                    </p:animEffect>
                                    <p:anim calcmode="lin" valueType="num">
                                      <p:cBhvr>
                                        <p:cTn id="14"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1000"/>
                                        <p:tgtEl>
                                          <p:spTgt spid="2">
                                            <p:txEl>
                                              <p:pRg st="2" end="2"/>
                                            </p:txEl>
                                          </p:spTgt>
                                        </p:tgtEl>
                                      </p:cBhvr>
                                    </p:animEffect>
                                    <p:anim calcmode="lin" valueType="num">
                                      <p:cBhvr>
                                        <p:cTn id="20"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fade">
                                      <p:cBhvr>
                                        <p:cTn id="24" dur="1000"/>
                                        <p:tgtEl>
                                          <p:spTgt spid="2">
                                            <p:txEl>
                                              <p:pRg st="3" end="3"/>
                                            </p:txEl>
                                          </p:spTgt>
                                        </p:tgtEl>
                                      </p:cBhvr>
                                    </p:animEffect>
                                    <p:anim calcmode="lin" valueType="num">
                                      <p:cBhvr>
                                        <p:cTn id="2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1000"/>
                                        <p:tgtEl>
                                          <p:spTgt spid="2">
                                            <p:txEl>
                                              <p:pRg st="4" end="4"/>
                                            </p:txEl>
                                          </p:spTgt>
                                        </p:tgtEl>
                                      </p:cBhvr>
                                    </p:animEffect>
                                    <p:anim calcmode="lin" valueType="num">
                                      <p:cBhvr>
                                        <p:cTn id="3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42" presetClass="entr" presetSubtype="0" fill="hold" nodeType="after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fade">
                                      <p:cBhvr>
                                        <p:cTn id="37" dur="1000"/>
                                        <p:tgtEl>
                                          <p:spTgt spid="2">
                                            <p:txEl>
                                              <p:pRg st="5" end="5"/>
                                            </p:txEl>
                                          </p:spTgt>
                                        </p:tgtEl>
                                      </p:cBhvr>
                                    </p:animEffect>
                                    <p:anim calcmode="lin" valueType="num">
                                      <p:cBhvr>
                                        <p:cTn id="38"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2">
                                            <p:txEl>
                                              <p:pRg st="6" end="6"/>
                                            </p:txEl>
                                          </p:spTgt>
                                        </p:tgtEl>
                                        <p:attrNameLst>
                                          <p:attrName>style.visibility</p:attrName>
                                        </p:attrNameLst>
                                      </p:cBhvr>
                                      <p:to>
                                        <p:strVal val="visible"/>
                                      </p:to>
                                    </p:set>
                                    <p:animEffect transition="in" filter="fade">
                                      <p:cBhvr>
                                        <p:cTn id="44" dur="1000"/>
                                        <p:tgtEl>
                                          <p:spTgt spid="2">
                                            <p:txEl>
                                              <p:pRg st="6" end="6"/>
                                            </p:txEl>
                                          </p:spTgt>
                                        </p:tgtEl>
                                      </p:cBhvr>
                                    </p:animEffect>
                                    <p:anim calcmode="lin" valueType="num">
                                      <p:cBhvr>
                                        <p:cTn id="45"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42" presetClass="entr" presetSubtype="0" fill="hold" nodeType="afterEffect">
                                  <p:stCondLst>
                                    <p:cond delay="0"/>
                                  </p:stCondLst>
                                  <p:childTnLst>
                                    <p:set>
                                      <p:cBhvr>
                                        <p:cTn id="49" dur="1" fill="hold">
                                          <p:stCondLst>
                                            <p:cond delay="0"/>
                                          </p:stCondLst>
                                        </p:cTn>
                                        <p:tgtEl>
                                          <p:spTgt spid="2">
                                            <p:txEl>
                                              <p:pRg st="7" end="7"/>
                                            </p:txEl>
                                          </p:spTgt>
                                        </p:tgtEl>
                                        <p:attrNameLst>
                                          <p:attrName>style.visibility</p:attrName>
                                        </p:attrNameLst>
                                      </p:cBhvr>
                                      <p:to>
                                        <p:strVal val="visible"/>
                                      </p:to>
                                    </p:set>
                                    <p:animEffect transition="in" filter="fade">
                                      <p:cBhvr>
                                        <p:cTn id="50" dur="1000"/>
                                        <p:tgtEl>
                                          <p:spTgt spid="2">
                                            <p:txEl>
                                              <p:pRg st="7" end="7"/>
                                            </p:txEl>
                                          </p:spTgt>
                                        </p:tgtEl>
                                      </p:cBhvr>
                                    </p:animEffect>
                                    <p:anim calcmode="lin" valueType="num">
                                      <p:cBhvr>
                                        <p:cTn id="51"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2"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2">
                                            <p:txEl>
                                              <p:pRg st="8" end="8"/>
                                            </p:txEl>
                                          </p:spTgt>
                                        </p:tgtEl>
                                        <p:attrNameLst>
                                          <p:attrName>style.visibility</p:attrName>
                                        </p:attrNameLst>
                                      </p:cBhvr>
                                      <p:to>
                                        <p:strVal val="visible"/>
                                      </p:to>
                                    </p:set>
                                    <p:animEffect transition="in" filter="fade">
                                      <p:cBhvr>
                                        <p:cTn id="57" dur="1000"/>
                                        <p:tgtEl>
                                          <p:spTgt spid="2">
                                            <p:txEl>
                                              <p:pRg st="8" end="8"/>
                                            </p:txEl>
                                          </p:spTgt>
                                        </p:tgtEl>
                                      </p:cBhvr>
                                    </p:animEffect>
                                    <p:anim calcmode="lin" valueType="num">
                                      <p:cBhvr>
                                        <p:cTn id="58"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59"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2">
                                            <p:txEl>
                                              <p:pRg st="9" end="9"/>
                                            </p:txEl>
                                          </p:spTgt>
                                        </p:tgtEl>
                                        <p:attrNameLst>
                                          <p:attrName>style.visibility</p:attrName>
                                        </p:attrNameLst>
                                      </p:cBhvr>
                                      <p:to>
                                        <p:strVal val="visible"/>
                                      </p:to>
                                    </p:set>
                                    <p:animEffect transition="in" filter="fade">
                                      <p:cBhvr>
                                        <p:cTn id="64" dur="1000"/>
                                        <p:tgtEl>
                                          <p:spTgt spid="2">
                                            <p:txEl>
                                              <p:pRg st="9" end="9"/>
                                            </p:txEl>
                                          </p:spTgt>
                                        </p:tgtEl>
                                      </p:cBhvr>
                                    </p:animEffect>
                                    <p:anim calcmode="lin" valueType="num">
                                      <p:cBhvr>
                                        <p:cTn id="65"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66"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编写程序，实现把小标志插入到图像右下角</a:t>
            </a:r>
            <a:endParaRPr lang="en-US" altLang="zh-CN" dirty="0" smtClean="0"/>
          </a:p>
          <a:p>
            <a:endParaRPr lang="en-US" altLang="zh-CN" dirty="0"/>
          </a:p>
        </p:txBody>
      </p:sp>
      <p:sp>
        <p:nvSpPr>
          <p:cNvPr id="3" name="标题 2"/>
          <p:cNvSpPr>
            <a:spLocks noGrp="1"/>
          </p:cNvSpPr>
          <p:nvPr>
            <p:ph type="title"/>
          </p:nvPr>
        </p:nvSpPr>
        <p:spPr/>
        <p:txBody>
          <a:bodyPr/>
          <a:lstStyle/>
          <a:p>
            <a:r>
              <a:rPr lang="en-US" altLang="zh-CN" dirty="0"/>
              <a:t>6 </a:t>
            </a:r>
            <a:r>
              <a:rPr lang="zh-CN" altLang="en-US" dirty="0"/>
              <a:t>定义兴趣区域</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132856"/>
            <a:ext cx="4930597" cy="3876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44</a:t>
            </a:fld>
            <a:endParaRPr lang="zh-CN" altLang="en-US"/>
          </a:p>
        </p:txBody>
      </p:sp>
    </p:spTree>
    <p:extLst>
      <p:ext uri="{BB962C8B-B14F-4D97-AF65-F5344CB8AC3E}">
        <p14:creationId xmlns:p14="http://schemas.microsoft.com/office/powerpoint/2010/main" val="190577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051"/>
                                        </p:tgtEl>
                                        <p:attrNameLst>
                                          <p:attrName>style.visibility</p:attrName>
                                        </p:attrNameLst>
                                      </p:cBhvr>
                                      <p:to>
                                        <p:strVal val="visible"/>
                                      </p:to>
                                    </p:set>
                                    <p:anim calcmode="lin" valueType="num">
                                      <p:cBhvr>
                                        <p:cTn id="14" dur="500" fill="hold"/>
                                        <p:tgtEl>
                                          <p:spTgt spid="2051"/>
                                        </p:tgtEl>
                                        <p:attrNameLst>
                                          <p:attrName>ppt_w</p:attrName>
                                        </p:attrNameLst>
                                      </p:cBhvr>
                                      <p:tavLst>
                                        <p:tav tm="0">
                                          <p:val>
                                            <p:fltVal val="0"/>
                                          </p:val>
                                        </p:tav>
                                        <p:tav tm="100000">
                                          <p:val>
                                            <p:strVal val="#ppt_w"/>
                                          </p:val>
                                        </p:tav>
                                      </p:tavLst>
                                    </p:anim>
                                    <p:anim calcmode="lin" valueType="num">
                                      <p:cBhvr>
                                        <p:cTn id="15" dur="500" fill="hold"/>
                                        <p:tgtEl>
                                          <p:spTgt spid="2051"/>
                                        </p:tgtEl>
                                        <p:attrNameLst>
                                          <p:attrName>ppt_h</p:attrName>
                                        </p:attrNameLst>
                                      </p:cBhvr>
                                      <p:tavLst>
                                        <p:tav tm="0">
                                          <p:val>
                                            <p:fltVal val="0"/>
                                          </p:val>
                                        </p:tav>
                                        <p:tav tm="100000">
                                          <p:val>
                                            <p:strVal val="#ppt_h"/>
                                          </p:val>
                                        </p:tav>
                                      </p:tavLst>
                                    </p:anim>
                                    <p:animEffect transition="in" filter="fade">
                                      <p:cBhvr>
                                        <p:cTn id="16"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109728" indent="0">
              <a:lnSpc>
                <a:spcPct val="125000"/>
              </a:lnSpc>
              <a:buNone/>
            </a:pPr>
            <a:r>
              <a:rPr lang="zh-CN" altLang="en-US" dirty="0" smtClean="0"/>
              <a:t>扩展：使用</a:t>
            </a:r>
            <a:r>
              <a:rPr lang="zh-CN" altLang="en-US" dirty="0" smtClean="0">
                <a:solidFill>
                  <a:srgbClr val="FF0000"/>
                </a:solidFill>
              </a:rPr>
              <a:t>图像掩码</a:t>
            </a:r>
            <a:endParaRPr lang="en-US" altLang="zh-CN" dirty="0" smtClean="0">
              <a:solidFill>
                <a:srgbClr val="FF0000"/>
              </a:solidFill>
            </a:endParaRPr>
          </a:p>
          <a:p>
            <a:pPr>
              <a:lnSpc>
                <a:spcPct val="125000"/>
              </a:lnSpc>
            </a:pPr>
            <a:r>
              <a:rPr lang="en-US" altLang="zh-CN" dirty="0" err="1" smtClean="0">
                <a:solidFill>
                  <a:srgbClr val="0070C0"/>
                </a:solidFill>
              </a:rPr>
              <a:t>OpenCV</a:t>
            </a:r>
            <a:r>
              <a:rPr lang="zh-CN" altLang="en-US" dirty="0" smtClean="0"/>
              <a:t>中的函数或方法通常对图像中</a:t>
            </a:r>
            <a:r>
              <a:rPr lang="zh-CN" altLang="en-US" dirty="0" smtClean="0">
                <a:solidFill>
                  <a:srgbClr val="0000FF"/>
                </a:solidFill>
              </a:rPr>
              <a:t>所有像素</a:t>
            </a:r>
            <a:r>
              <a:rPr lang="zh-CN" altLang="en-US" dirty="0" smtClean="0"/>
              <a:t>进行操作，通过</a:t>
            </a:r>
            <a:r>
              <a:rPr lang="zh-CN" altLang="en-US" dirty="0" smtClean="0">
                <a:solidFill>
                  <a:srgbClr val="0000FF"/>
                </a:solidFill>
              </a:rPr>
              <a:t>定义和使用掩码</a:t>
            </a:r>
            <a:r>
              <a:rPr lang="zh-CN" altLang="en-US" dirty="0" smtClean="0"/>
              <a:t>可以限制这些函数或方法的</a:t>
            </a:r>
            <a:r>
              <a:rPr lang="zh-CN" altLang="en-US" dirty="0" smtClean="0">
                <a:solidFill>
                  <a:srgbClr val="0000FF"/>
                </a:solidFill>
              </a:rPr>
              <a:t>作用范围</a:t>
            </a:r>
            <a:endParaRPr lang="en-US" altLang="zh-CN" dirty="0" smtClean="0">
              <a:solidFill>
                <a:srgbClr val="0000FF"/>
              </a:solidFill>
            </a:endParaRPr>
          </a:p>
          <a:p>
            <a:pPr>
              <a:lnSpc>
                <a:spcPct val="125000"/>
              </a:lnSpc>
            </a:pPr>
            <a:r>
              <a:rPr lang="zh-CN" altLang="en-US" dirty="0" smtClean="0"/>
              <a:t>掩码是一幅</a:t>
            </a:r>
            <a:r>
              <a:rPr lang="en-US" altLang="zh-CN" dirty="0" smtClean="0">
                <a:solidFill>
                  <a:srgbClr val="0070C0"/>
                </a:solidFill>
              </a:rPr>
              <a:t>8</a:t>
            </a:r>
            <a:r>
              <a:rPr lang="zh-CN" altLang="en-US" dirty="0" smtClean="0"/>
              <a:t>位图像，如果掩码中某个位置</a:t>
            </a:r>
            <a:r>
              <a:rPr lang="zh-CN" altLang="en-US" dirty="0"/>
              <a:t>像素值</a:t>
            </a:r>
            <a:r>
              <a:rPr lang="zh-CN" altLang="en-US" dirty="0" smtClean="0"/>
              <a:t>不为</a:t>
            </a:r>
            <a:r>
              <a:rPr lang="en-US" altLang="zh-CN" dirty="0" smtClean="0">
                <a:solidFill>
                  <a:srgbClr val="0070C0"/>
                </a:solidFill>
              </a:rPr>
              <a:t>0</a:t>
            </a:r>
            <a:r>
              <a:rPr lang="zh-CN" altLang="en-US" dirty="0" smtClean="0"/>
              <a:t>，则对</a:t>
            </a:r>
            <a:r>
              <a:rPr lang="zh-CN" altLang="en-US" dirty="0" smtClean="0"/>
              <a:t>该位置的像素</a:t>
            </a:r>
            <a:r>
              <a:rPr lang="zh-CN" altLang="en-US" dirty="0" smtClean="0"/>
              <a:t>进行操作；否则不进行操</a:t>
            </a:r>
            <a:r>
              <a:rPr lang="zh-CN" altLang="en-US" dirty="0" smtClean="0"/>
              <a:t>作</a:t>
            </a:r>
            <a:endParaRPr lang="en-US" altLang="zh-CN" dirty="0" smtClean="0"/>
          </a:p>
          <a:p>
            <a:pPr>
              <a:lnSpc>
                <a:spcPct val="125000"/>
              </a:lnSpc>
            </a:pPr>
            <a:r>
              <a:rPr lang="zh-CN" altLang="en-US" dirty="0" smtClean="0"/>
              <a:t>在调用</a:t>
            </a:r>
            <a:r>
              <a:rPr lang="en-US" altLang="zh-CN" dirty="0" err="1" smtClean="0">
                <a:solidFill>
                  <a:srgbClr val="0070C0"/>
                </a:solidFill>
              </a:rPr>
              <a:t>copyTo</a:t>
            </a:r>
            <a:r>
              <a:rPr lang="zh-CN" altLang="en-US" dirty="0" smtClean="0"/>
              <a:t>方法时就可以使用掩码</a:t>
            </a:r>
            <a:endParaRPr lang="zh-CN" altLang="en-US" dirty="0"/>
          </a:p>
        </p:txBody>
      </p:sp>
      <p:sp>
        <p:nvSpPr>
          <p:cNvPr id="3" name="标题 2"/>
          <p:cNvSpPr>
            <a:spLocks noGrp="1"/>
          </p:cNvSpPr>
          <p:nvPr>
            <p:ph type="title"/>
          </p:nvPr>
        </p:nvSpPr>
        <p:spPr/>
        <p:txBody>
          <a:bodyPr/>
          <a:lstStyle/>
          <a:p>
            <a:r>
              <a:rPr lang="en-US" altLang="zh-CN" dirty="0"/>
              <a:t>6 </a:t>
            </a:r>
            <a:r>
              <a:rPr lang="zh-CN" altLang="en-US" dirty="0"/>
              <a:t>定义兴趣区域</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45</a:t>
            </a:fld>
            <a:endParaRPr lang="zh-CN" altLang="en-US"/>
          </a:p>
        </p:txBody>
      </p:sp>
    </p:spTree>
    <p:extLst>
      <p:ext uri="{BB962C8B-B14F-4D97-AF65-F5344CB8AC3E}">
        <p14:creationId xmlns:p14="http://schemas.microsoft.com/office/powerpoint/2010/main" val="285353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20000"/>
          </a:bodyPr>
          <a:lstStyle/>
          <a:p>
            <a:pPr marL="109728" indent="0">
              <a:lnSpc>
                <a:spcPct val="125000"/>
              </a:lnSpc>
              <a:buNone/>
            </a:pPr>
            <a:r>
              <a:rPr lang="zh-CN" altLang="en-US" sz="2400" dirty="0" smtClean="0">
                <a:solidFill>
                  <a:srgbClr val="FF0000"/>
                </a:solidFill>
              </a:rPr>
              <a:t>任务</a:t>
            </a:r>
            <a:r>
              <a:rPr lang="zh-CN" altLang="en-US" sz="2400" dirty="0" smtClean="0"/>
              <a:t>：利用掩码只复制标志中白色的部分</a:t>
            </a:r>
            <a:endParaRPr lang="en-US" altLang="zh-CN" sz="2400" dirty="0" smtClean="0">
              <a:solidFill>
                <a:srgbClr val="FF0000"/>
              </a:solidFill>
            </a:endParaRPr>
          </a:p>
          <a:p>
            <a:pPr>
              <a:lnSpc>
                <a:spcPct val="125000"/>
              </a:lnSpc>
            </a:pPr>
            <a:r>
              <a:rPr lang="zh-CN" altLang="en-US" sz="2400" dirty="0" smtClean="0"/>
              <a:t>在图像的右下角定义一个</a:t>
            </a:r>
            <a:r>
              <a:rPr lang="en-US" altLang="zh-CN" sz="2400" dirty="0" smtClean="0">
                <a:solidFill>
                  <a:srgbClr val="0070C0"/>
                </a:solidFill>
              </a:rPr>
              <a:t>ROI</a:t>
            </a:r>
            <a:r>
              <a:rPr lang="zh-CN" altLang="en-US" sz="2400" dirty="0" smtClean="0"/>
              <a:t>：</a:t>
            </a:r>
            <a:endParaRPr lang="en-US" altLang="zh-CN" sz="2400" dirty="0" smtClean="0"/>
          </a:p>
          <a:p>
            <a:pPr marL="109728" indent="0">
              <a:lnSpc>
                <a:spcPct val="125000"/>
              </a:lnSpc>
              <a:buNone/>
            </a:pPr>
            <a:r>
              <a:rPr lang="en-US" altLang="zh-CN" dirty="0" smtClean="0">
                <a:solidFill>
                  <a:srgbClr val="0070C0"/>
                </a:solidFill>
              </a:rPr>
              <a:t>   </a:t>
            </a:r>
            <a:r>
              <a:rPr lang="en-US" altLang="zh-CN" sz="2000" dirty="0" err="1" smtClean="0">
                <a:solidFill>
                  <a:srgbClr val="0070C0"/>
                </a:solidFill>
              </a:rPr>
              <a:t>imageROI</a:t>
            </a:r>
            <a:r>
              <a:rPr lang="en-US" altLang="zh-CN" sz="2000" dirty="0" smtClean="0">
                <a:solidFill>
                  <a:srgbClr val="0070C0"/>
                </a:solidFill>
              </a:rPr>
              <a:t> = image(cv</a:t>
            </a:r>
            <a:r>
              <a:rPr lang="en-US" altLang="zh-CN" sz="2000" dirty="0">
                <a:solidFill>
                  <a:srgbClr val="0070C0"/>
                </a:solidFill>
              </a:rPr>
              <a:t>::</a:t>
            </a:r>
            <a:r>
              <a:rPr lang="en-US" altLang="zh-CN" sz="2000" dirty="0" err="1">
                <a:solidFill>
                  <a:srgbClr val="0070C0"/>
                </a:solidFill>
              </a:rPr>
              <a:t>Rect</a:t>
            </a:r>
            <a:r>
              <a:rPr lang="en-US" altLang="zh-CN" sz="2000" dirty="0">
                <a:solidFill>
                  <a:srgbClr val="0070C0"/>
                </a:solidFill>
              </a:rPr>
              <a:t>(</a:t>
            </a:r>
          </a:p>
          <a:p>
            <a:pPr marL="109728" indent="0">
              <a:lnSpc>
                <a:spcPct val="125000"/>
              </a:lnSpc>
              <a:buNone/>
            </a:pPr>
            <a:r>
              <a:rPr lang="en-US" altLang="zh-CN" sz="2000" dirty="0">
                <a:solidFill>
                  <a:srgbClr val="0070C0"/>
                </a:solidFill>
              </a:rPr>
              <a:t>	</a:t>
            </a:r>
            <a:r>
              <a:rPr lang="en-US" altLang="zh-CN" sz="2000" dirty="0" err="1" smtClean="0">
                <a:solidFill>
                  <a:srgbClr val="0070C0"/>
                </a:solidFill>
              </a:rPr>
              <a:t>image.cols</a:t>
            </a:r>
            <a:r>
              <a:rPr lang="en-US" altLang="zh-CN" sz="2000" dirty="0" smtClean="0">
                <a:solidFill>
                  <a:srgbClr val="0070C0"/>
                </a:solidFill>
              </a:rPr>
              <a:t> </a:t>
            </a:r>
            <a:r>
              <a:rPr lang="en-US" altLang="zh-CN" sz="2000" dirty="0">
                <a:solidFill>
                  <a:srgbClr val="0070C0"/>
                </a:solidFill>
              </a:rPr>
              <a:t>- </a:t>
            </a:r>
            <a:r>
              <a:rPr lang="en-US" altLang="zh-CN" sz="2000" dirty="0" err="1">
                <a:solidFill>
                  <a:srgbClr val="0070C0"/>
                </a:solidFill>
              </a:rPr>
              <a:t>logo.cols</a:t>
            </a:r>
            <a:r>
              <a:rPr lang="en-US" altLang="zh-CN" sz="2000" dirty="0">
                <a:solidFill>
                  <a:srgbClr val="0070C0"/>
                </a:solidFill>
              </a:rPr>
              <a:t>,  </a:t>
            </a:r>
            <a:r>
              <a:rPr lang="en-US" altLang="zh-CN" sz="2000" dirty="0" smtClean="0">
                <a:solidFill>
                  <a:srgbClr val="0070C0"/>
                </a:solidFill>
              </a:rPr>
              <a:t> </a:t>
            </a:r>
            <a:r>
              <a:rPr lang="en-US" altLang="zh-CN" sz="2000" dirty="0" smtClean="0">
                <a:solidFill>
                  <a:srgbClr val="00B050"/>
                </a:solidFill>
              </a:rPr>
              <a:t>// </a:t>
            </a:r>
            <a:r>
              <a:rPr lang="en-US" altLang="zh-CN" sz="2000" dirty="0">
                <a:solidFill>
                  <a:srgbClr val="00B050"/>
                </a:solidFill>
              </a:rPr>
              <a:t>ROI</a:t>
            </a:r>
            <a:r>
              <a:rPr lang="zh-CN" altLang="en-US" sz="2000" dirty="0">
                <a:solidFill>
                  <a:srgbClr val="00B050"/>
                </a:solidFill>
              </a:rPr>
              <a:t>左上角</a:t>
            </a:r>
            <a:r>
              <a:rPr lang="en-US" altLang="zh-CN" sz="2000" dirty="0">
                <a:solidFill>
                  <a:srgbClr val="00B050"/>
                </a:solidFill>
              </a:rPr>
              <a:t>x</a:t>
            </a:r>
            <a:r>
              <a:rPr lang="zh-CN" altLang="en-US" sz="2000" dirty="0">
                <a:solidFill>
                  <a:srgbClr val="00B050"/>
                </a:solidFill>
              </a:rPr>
              <a:t>坐标</a:t>
            </a:r>
          </a:p>
          <a:p>
            <a:pPr marL="109728" indent="0">
              <a:lnSpc>
                <a:spcPct val="125000"/>
              </a:lnSpc>
              <a:buNone/>
            </a:pPr>
            <a:r>
              <a:rPr lang="zh-CN" altLang="en-US" sz="2000" dirty="0">
                <a:solidFill>
                  <a:srgbClr val="0070C0"/>
                </a:solidFill>
              </a:rPr>
              <a:t>	</a:t>
            </a:r>
            <a:r>
              <a:rPr lang="en-US" altLang="zh-CN" sz="2000" dirty="0" err="1" smtClean="0">
                <a:solidFill>
                  <a:srgbClr val="0070C0"/>
                </a:solidFill>
              </a:rPr>
              <a:t>image.rows</a:t>
            </a:r>
            <a:r>
              <a:rPr lang="en-US" altLang="zh-CN" sz="2000" dirty="0" smtClean="0">
                <a:solidFill>
                  <a:srgbClr val="0070C0"/>
                </a:solidFill>
              </a:rPr>
              <a:t> </a:t>
            </a:r>
            <a:r>
              <a:rPr lang="en-US" altLang="zh-CN" sz="2000" dirty="0">
                <a:solidFill>
                  <a:srgbClr val="0070C0"/>
                </a:solidFill>
              </a:rPr>
              <a:t>- </a:t>
            </a:r>
            <a:r>
              <a:rPr lang="en-US" altLang="zh-CN" sz="2000" dirty="0" err="1">
                <a:solidFill>
                  <a:srgbClr val="0070C0"/>
                </a:solidFill>
              </a:rPr>
              <a:t>logo.rows</a:t>
            </a:r>
            <a:r>
              <a:rPr lang="en-US" altLang="zh-CN" sz="2000" dirty="0" smtClean="0">
                <a:solidFill>
                  <a:srgbClr val="0070C0"/>
                </a:solidFill>
              </a:rPr>
              <a:t>, </a:t>
            </a:r>
            <a:r>
              <a:rPr lang="en-US" altLang="zh-CN" sz="2000" dirty="0" smtClean="0">
                <a:solidFill>
                  <a:srgbClr val="00B050"/>
                </a:solidFill>
              </a:rPr>
              <a:t>// </a:t>
            </a:r>
            <a:r>
              <a:rPr lang="en-US" altLang="zh-CN" sz="2000" dirty="0">
                <a:solidFill>
                  <a:srgbClr val="00B050"/>
                </a:solidFill>
              </a:rPr>
              <a:t>ROI</a:t>
            </a:r>
            <a:r>
              <a:rPr lang="zh-CN" altLang="en-US" sz="2000" dirty="0">
                <a:solidFill>
                  <a:srgbClr val="00B050"/>
                </a:solidFill>
              </a:rPr>
              <a:t>左上角</a:t>
            </a:r>
            <a:r>
              <a:rPr lang="en-US" altLang="zh-CN" sz="2000" dirty="0">
                <a:solidFill>
                  <a:srgbClr val="00B050"/>
                </a:solidFill>
              </a:rPr>
              <a:t>y</a:t>
            </a:r>
            <a:r>
              <a:rPr lang="zh-CN" altLang="en-US" sz="2000" dirty="0">
                <a:solidFill>
                  <a:srgbClr val="00B050"/>
                </a:solidFill>
              </a:rPr>
              <a:t>坐标</a:t>
            </a:r>
            <a:r>
              <a:rPr lang="zh-CN" altLang="en-US" sz="2000" dirty="0">
                <a:solidFill>
                  <a:srgbClr val="0070C0"/>
                </a:solidFill>
              </a:rPr>
              <a:t>	</a:t>
            </a:r>
            <a:endParaRPr lang="en-US" altLang="zh-CN" sz="2000" dirty="0" smtClean="0">
              <a:solidFill>
                <a:srgbClr val="0070C0"/>
              </a:solidFill>
            </a:endParaRPr>
          </a:p>
          <a:p>
            <a:pPr marL="109728" indent="0">
              <a:lnSpc>
                <a:spcPct val="125000"/>
              </a:lnSpc>
              <a:buNone/>
            </a:pPr>
            <a:r>
              <a:rPr lang="en-US" altLang="zh-CN" sz="2000" dirty="0">
                <a:solidFill>
                  <a:srgbClr val="0070C0"/>
                </a:solidFill>
              </a:rPr>
              <a:t>	</a:t>
            </a:r>
            <a:r>
              <a:rPr lang="en-US" altLang="zh-CN" sz="2000" dirty="0" err="1" smtClean="0">
                <a:solidFill>
                  <a:srgbClr val="0070C0"/>
                </a:solidFill>
              </a:rPr>
              <a:t>logo.cols</a:t>
            </a:r>
            <a:r>
              <a:rPr lang="en-US" altLang="zh-CN" sz="2000" dirty="0" smtClean="0">
                <a:solidFill>
                  <a:srgbClr val="0070C0"/>
                </a:solidFill>
              </a:rPr>
              <a:t>,  </a:t>
            </a:r>
            <a:r>
              <a:rPr lang="en-US" altLang="zh-CN" sz="2000" dirty="0" err="1" smtClean="0">
                <a:solidFill>
                  <a:srgbClr val="0070C0"/>
                </a:solidFill>
              </a:rPr>
              <a:t>logo.rows</a:t>
            </a:r>
            <a:r>
              <a:rPr lang="en-US" altLang="zh-CN" sz="2000" dirty="0">
                <a:solidFill>
                  <a:srgbClr val="0070C0"/>
                </a:solidFill>
              </a:rPr>
              <a:t>	</a:t>
            </a:r>
            <a:r>
              <a:rPr lang="en-US" altLang="zh-CN" sz="2000" dirty="0" smtClean="0">
                <a:solidFill>
                  <a:srgbClr val="0070C0"/>
                </a:solidFill>
              </a:rPr>
              <a:t>    </a:t>
            </a:r>
            <a:r>
              <a:rPr lang="en-US" altLang="zh-CN" sz="2000" dirty="0" smtClean="0">
                <a:solidFill>
                  <a:srgbClr val="00B050"/>
                </a:solidFill>
              </a:rPr>
              <a:t>// </a:t>
            </a:r>
            <a:r>
              <a:rPr lang="en-US" altLang="zh-CN" sz="2000" dirty="0">
                <a:solidFill>
                  <a:srgbClr val="00B050"/>
                </a:solidFill>
              </a:rPr>
              <a:t>ROI</a:t>
            </a:r>
            <a:r>
              <a:rPr lang="zh-CN" altLang="en-US" sz="2000" dirty="0" smtClean="0">
                <a:solidFill>
                  <a:srgbClr val="00B050"/>
                </a:solidFill>
              </a:rPr>
              <a:t>的宽度和高度</a:t>
            </a:r>
            <a:endParaRPr lang="zh-CN" altLang="en-US" sz="2000" dirty="0">
              <a:solidFill>
                <a:srgbClr val="00B050"/>
              </a:solidFill>
            </a:endParaRPr>
          </a:p>
          <a:p>
            <a:pPr marL="109728" indent="0">
              <a:lnSpc>
                <a:spcPct val="125000"/>
              </a:lnSpc>
              <a:buNone/>
            </a:pPr>
            <a:r>
              <a:rPr lang="zh-CN" altLang="en-US" sz="2000" dirty="0">
                <a:solidFill>
                  <a:srgbClr val="0070C0"/>
                </a:solidFill>
              </a:rPr>
              <a:t>	</a:t>
            </a:r>
            <a:r>
              <a:rPr lang="en-US" altLang="zh-CN" sz="2000" dirty="0" smtClean="0">
                <a:solidFill>
                  <a:srgbClr val="0070C0"/>
                </a:solidFill>
              </a:rPr>
              <a:t>));</a:t>
            </a:r>
          </a:p>
          <a:p>
            <a:pPr>
              <a:lnSpc>
                <a:spcPct val="125000"/>
              </a:lnSpc>
            </a:pPr>
            <a:r>
              <a:rPr lang="zh-CN" altLang="en-US" sz="2400" dirty="0" smtClean="0"/>
              <a:t>把标志图作为掩码</a:t>
            </a:r>
            <a:endParaRPr lang="en-US" altLang="zh-CN" sz="2400" dirty="0" smtClean="0"/>
          </a:p>
          <a:p>
            <a:pPr marL="109728" indent="0">
              <a:lnSpc>
                <a:spcPct val="125000"/>
              </a:lnSpc>
              <a:buNone/>
            </a:pPr>
            <a:r>
              <a:rPr lang="en-US" altLang="zh-CN" sz="2400" dirty="0" smtClean="0"/>
              <a:t>   </a:t>
            </a:r>
            <a:r>
              <a:rPr lang="en-US" altLang="zh-CN" sz="2000" dirty="0" smtClean="0">
                <a:solidFill>
                  <a:srgbClr val="0070C0"/>
                </a:solidFill>
              </a:rPr>
              <a:t>cv::Mat mask(logo);</a:t>
            </a:r>
          </a:p>
          <a:p>
            <a:pPr>
              <a:lnSpc>
                <a:spcPct val="125000"/>
              </a:lnSpc>
            </a:pPr>
            <a:r>
              <a:rPr lang="zh-CN" altLang="en-US" sz="2400" dirty="0" smtClean="0"/>
              <a:t>插入标志，只复制掩码图像中不为</a:t>
            </a:r>
            <a:r>
              <a:rPr lang="zh-CN" altLang="en-US" sz="2400" dirty="0">
                <a:solidFill>
                  <a:srgbClr val="0070C0"/>
                </a:solidFill>
              </a:rPr>
              <a:t>黑色</a:t>
            </a:r>
            <a:r>
              <a:rPr lang="zh-CN" altLang="en-US" sz="2400" dirty="0" smtClean="0"/>
              <a:t>的像素位置</a:t>
            </a:r>
            <a:endParaRPr lang="en-US" altLang="zh-CN" sz="2400" dirty="0" smtClean="0"/>
          </a:p>
          <a:p>
            <a:pPr marL="109728" indent="0">
              <a:lnSpc>
                <a:spcPct val="125000"/>
              </a:lnSpc>
              <a:buNone/>
            </a:pPr>
            <a:r>
              <a:rPr lang="en-US" altLang="zh-CN" sz="2400" dirty="0"/>
              <a:t> </a:t>
            </a:r>
            <a:r>
              <a:rPr lang="en-US" altLang="zh-CN" sz="2400" dirty="0" smtClean="0"/>
              <a:t>  </a:t>
            </a:r>
            <a:r>
              <a:rPr lang="en-US" altLang="zh-CN" sz="2400" dirty="0" err="1" smtClean="0">
                <a:solidFill>
                  <a:srgbClr val="0070C0"/>
                </a:solidFill>
              </a:rPr>
              <a:t>logo.copyTo</a:t>
            </a:r>
            <a:r>
              <a:rPr lang="en-US" altLang="zh-CN" sz="2400" dirty="0" smtClean="0">
                <a:solidFill>
                  <a:srgbClr val="0070C0"/>
                </a:solidFill>
              </a:rPr>
              <a:t>(</a:t>
            </a:r>
            <a:r>
              <a:rPr lang="en-US" altLang="zh-CN" sz="2400" dirty="0" err="1" smtClean="0">
                <a:solidFill>
                  <a:srgbClr val="0070C0"/>
                </a:solidFill>
              </a:rPr>
              <a:t>imageROI</a:t>
            </a:r>
            <a:r>
              <a:rPr lang="en-US" altLang="zh-CN" sz="2400" dirty="0" smtClean="0">
                <a:solidFill>
                  <a:srgbClr val="0070C0"/>
                </a:solidFill>
              </a:rPr>
              <a:t>, mask);</a:t>
            </a:r>
            <a:endParaRPr lang="zh-CN" altLang="en-US" sz="2400" dirty="0">
              <a:solidFill>
                <a:srgbClr val="0070C0"/>
              </a:solidFill>
            </a:endParaRPr>
          </a:p>
        </p:txBody>
      </p:sp>
      <p:sp>
        <p:nvSpPr>
          <p:cNvPr id="3" name="标题 2"/>
          <p:cNvSpPr>
            <a:spLocks noGrp="1"/>
          </p:cNvSpPr>
          <p:nvPr>
            <p:ph type="title"/>
          </p:nvPr>
        </p:nvSpPr>
        <p:spPr/>
        <p:txBody>
          <a:bodyPr/>
          <a:lstStyle/>
          <a:p>
            <a:r>
              <a:rPr lang="en-US" altLang="zh-CN" dirty="0"/>
              <a:t>6 </a:t>
            </a:r>
            <a:r>
              <a:rPr lang="zh-CN" altLang="en-US" dirty="0"/>
              <a:t>定义兴趣区域</a:t>
            </a:r>
          </a:p>
        </p:txBody>
      </p:sp>
      <p:pic>
        <p:nvPicPr>
          <p:cNvPr id="4" name="Picture 2" descr="C:\Users\DELL-PC\Documents\Visual Studio 2015\Projects\OpenCV 1.5\logo.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216" y="404664"/>
            <a:ext cx="1647825" cy="933450"/>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2"/>
          </p:nvPr>
        </p:nvSpPr>
        <p:spPr/>
        <p:txBody>
          <a:bodyPr/>
          <a:lstStyle/>
          <a:p>
            <a:fld id="{0C913308-F349-4B6D-A68A-DD1791B4A57B}" type="slidenum">
              <a:rPr lang="zh-CN" altLang="en-US" smtClean="0"/>
              <a:t>46</a:t>
            </a:fld>
            <a:endParaRPr lang="zh-CN" altLang="en-US"/>
          </a:p>
        </p:txBody>
      </p:sp>
    </p:spTree>
    <p:extLst>
      <p:ext uri="{BB962C8B-B14F-4D97-AF65-F5344CB8AC3E}">
        <p14:creationId xmlns:p14="http://schemas.microsoft.com/office/powerpoint/2010/main" val="98543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Effect transition="in" filter="fade">
                                      <p:cBhvr>
                                        <p:cTn id="20" dur="1000"/>
                                        <p:tgtEl>
                                          <p:spTgt spid="2">
                                            <p:txEl>
                                              <p:pRg st="1" end="1"/>
                                            </p:txEl>
                                          </p:spTgt>
                                        </p:tgtEl>
                                      </p:cBhvr>
                                    </p:animEffect>
                                    <p:anim calcmode="lin" valueType="num">
                                      <p:cBhvr>
                                        <p:cTn id="21"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fade">
                                      <p:cBhvr>
                                        <p:cTn id="26" dur="1000"/>
                                        <p:tgtEl>
                                          <p:spTgt spid="2">
                                            <p:txEl>
                                              <p:pRg st="2" end="2"/>
                                            </p:txEl>
                                          </p:spTgt>
                                        </p:tgtEl>
                                      </p:cBhvr>
                                    </p:animEffect>
                                    <p:anim calcmode="lin" valueType="num">
                                      <p:cBhvr>
                                        <p:cTn id="27"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fade">
                                      <p:cBhvr>
                                        <p:cTn id="31" dur="1000"/>
                                        <p:tgtEl>
                                          <p:spTgt spid="2">
                                            <p:txEl>
                                              <p:pRg st="3" end="3"/>
                                            </p:txEl>
                                          </p:spTgt>
                                        </p:tgtEl>
                                      </p:cBhvr>
                                    </p:animEffect>
                                    <p:anim calcmode="lin" valueType="num">
                                      <p:cBhvr>
                                        <p:cTn id="3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2">
                                            <p:txEl>
                                              <p:pRg st="3" end="3"/>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
                                            <p:txEl>
                                              <p:pRg st="4" end="4"/>
                                            </p:txEl>
                                          </p:spTgt>
                                        </p:tgtEl>
                                        <p:attrNameLst>
                                          <p:attrName>style.visibility</p:attrName>
                                        </p:attrNameLst>
                                      </p:cBhvr>
                                      <p:to>
                                        <p:strVal val="visible"/>
                                      </p:to>
                                    </p:set>
                                    <p:animEffect transition="in" filter="fade">
                                      <p:cBhvr>
                                        <p:cTn id="36" dur="1000"/>
                                        <p:tgtEl>
                                          <p:spTgt spid="2">
                                            <p:txEl>
                                              <p:pRg st="4" end="4"/>
                                            </p:txEl>
                                          </p:spTgt>
                                        </p:tgtEl>
                                      </p:cBhvr>
                                    </p:animEffect>
                                    <p:anim calcmode="lin" valueType="num">
                                      <p:cBhvr>
                                        <p:cTn id="37"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2">
                                            <p:txEl>
                                              <p:pRg st="5" end="5"/>
                                            </p:txEl>
                                          </p:spTgt>
                                        </p:tgtEl>
                                        <p:attrNameLst>
                                          <p:attrName>style.visibility</p:attrName>
                                        </p:attrNameLst>
                                      </p:cBhvr>
                                      <p:to>
                                        <p:strVal val="visible"/>
                                      </p:to>
                                    </p:set>
                                    <p:animEffect transition="in" filter="fade">
                                      <p:cBhvr>
                                        <p:cTn id="41" dur="1000"/>
                                        <p:tgtEl>
                                          <p:spTgt spid="2">
                                            <p:txEl>
                                              <p:pRg st="5" end="5"/>
                                            </p:txEl>
                                          </p:spTgt>
                                        </p:tgtEl>
                                      </p:cBhvr>
                                    </p:animEffect>
                                    <p:anim calcmode="lin" valueType="num">
                                      <p:cBhvr>
                                        <p:cTn id="42"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2">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
                                            <p:txEl>
                                              <p:pRg st="6" end="6"/>
                                            </p:txEl>
                                          </p:spTgt>
                                        </p:tgtEl>
                                        <p:attrNameLst>
                                          <p:attrName>style.visibility</p:attrName>
                                        </p:attrNameLst>
                                      </p:cBhvr>
                                      <p:to>
                                        <p:strVal val="visible"/>
                                      </p:to>
                                    </p:set>
                                    <p:animEffect transition="in" filter="fade">
                                      <p:cBhvr>
                                        <p:cTn id="46" dur="1000"/>
                                        <p:tgtEl>
                                          <p:spTgt spid="2">
                                            <p:txEl>
                                              <p:pRg st="6" end="6"/>
                                            </p:txEl>
                                          </p:spTgt>
                                        </p:tgtEl>
                                      </p:cBhvr>
                                    </p:animEffect>
                                    <p:anim calcmode="lin" valueType="num">
                                      <p:cBhvr>
                                        <p:cTn id="47"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
                                            <p:txEl>
                                              <p:pRg st="7" end="7"/>
                                            </p:txEl>
                                          </p:spTgt>
                                        </p:tgtEl>
                                        <p:attrNameLst>
                                          <p:attrName>style.visibility</p:attrName>
                                        </p:attrNameLst>
                                      </p:cBhvr>
                                      <p:to>
                                        <p:strVal val="visible"/>
                                      </p:to>
                                    </p:set>
                                    <p:animEffect transition="in" filter="fade">
                                      <p:cBhvr>
                                        <p:cTn id="53" dur="1000"/>
                                        <p:tgtEl>
                                          <p:spTgt spid="2">
                                            <p:txEl>
                                              <p:pRg st="7" end="7"/>
                                            </p:txEl>
                                          </p:spTgt>
                                        </p:tgtEl>
                                      </p:cBhvr>
                                    </p:animEffect>
                                    <p:anim calcmode="lin" valueType="num">
                                      <p:cBhvr>
                                        <p:cTn id="54"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42" presetClass="entr" presetSubtype="0" fill="hold" nodeType="afterEffect">
                                  <p:stCondLst>
                                    <p:cond delay="0"/>
                                  </p:stCondLst>
                                  <p:childTnLst>
                                    <p:set>
                                      <p:cBhvr>
                                        <p:cTn id="58" dur="1" fill="hold">
                                          <p:stCondLst>
                                            <p:cond delay="0"/>
                                          </p:stCondLst>
                                        </p:cTn>
                                        <p:tgtEl>
                                          <p:spTgt spid="2">
                                            <p:txEl>
                                              <p:pRg st="8" end="8"/>
                                            </p:txEl>
                                          </p:spTgt>
                                        </p:tgtEl>
                                        <p:attrNameLst>
                                          <p:attrName>style.visibility</p:attrName>
                                        </p:attrNameLst>
                                      </p:cBhvr>
                                      <p:to>
                                        <p:strVal val="visible"/>
                                      </p:to>
                                    </p:set>
                                    <p:animEffect transition="in" filter="fade">
                                      <p:cBhvr>
                                        <p:cTn id="59" dur="1000"/>
                                        <p:tgtEl>
                                          <p:spTgt spid="2">
                                            <p:txEl>
                                              <p:pRg st="8" end="8"/>
                                            </p:txEl>
                                          </p:spTgt>
                                        </p:tgtEl>
                                      </p:cBhvr>
                                    </p:animEffect>
                                    <p:anim calcmode="lin" valueType="num">
                                      <p:cBhvr>
                                        <p:cTn id="60"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61"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2">
                                            <p:txEl>
                                              <p:pRg st="9" end="9"/>
                                            </p:txEl>
                                          </p:spTgt>
                                        </p:tgtEl>
                                        <p:attrNameLst>
                                          <p:attrName>style.visibility</p:attrName>
                                        </p:attrNameLst>
                                      </p:cBhvr>
                                      <p:to>
                                        <p:strVal val="visible"/>
                                      </p:to>
                                    </p:set>
                                    <p:animEffect transition="in" filter="fade">
                                      <p:cBhvr>
                                        <p:cTn id="66" dur="1000"/>
                                        <p:tgtEl>
                                          <p:spTgt spid="2">
                                            <p:txEl>
                                              <p:pRg st="9" end="9"/>
                                            </p:txEl>
                                          </p:spTgt>
                                        </p:tgtEl>
                                      </p:cBhvr>
                                    </p:animEffect>
                                    <p:anim calcmode="lin" valueType="num">
                                      <p:cBhvr>
                                        <p:cTn id="67"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68"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2">
                                            <p:txEl>
                                              <p:pRg st="10" end="10"/>
                                            </p:txEl>
                                          </p:spTgt>
                                        </p:tgtEl>
                                        <p:attrNameLst>
                                          <p:attrName>style.visibility</p:attrName>
                                        </p:attrNameLst>
                                      </p:cBhvr>
                                      <p:to>
                                        <p:strVal val="visible"/>
                                      </p:to>
                                    </p:set>
                                    <p:animEffect transition="in" filter="fade">
                                      <p:cBhvr>
                                        <p:cTn id="72" dur="1000"/>
                                        <p:tgtEl>
                                          <p:spTgt spid="2">
                                            <p:txEl>
                                              <p:pRg st="10" end="10"/>
                                            </p:txEl>
                                          </p:spTgt>
                                        </p:tgtEl>
                                      </p:cBhvr>
                                    </p:animEffect>
                                    <p:anim calcmode="lin" valueType="num">
                                      <p:cBhvr>
                                        <p:cTn id="73"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74" dur="1000" fill="hold"/>
                                        <p:tgtEl>
                                          <p:spTgt spid="2">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8229600" cy="5188032"/>
          </a:xfrm>
        </p:spPr>
        <p:txBody>
          <a:bodyPr>
            <a:normAutofit/>
          </a:bodyPr>
          <a:lstStyle/>
          <a:p>
            <a:r>
              <a:rPr lang="zh-CN" altLang="en-US" dirty="0" smtClean="0"/>
              <a:t>编写程序实现该任务</a:t>
            </a:r>
            <a:endParaRPr lang="en-US" altLang="zh-CN" dirty="0" smtClean="0"/>
          </a:p>
          <a:p>
            <a:endParaRPr lang="en-US" altLang="zh-CN" dirty="0" smtClean="0"/>
          </a:p>
          <a:p>
            <a:r>
              <a:rPr lang="zh-CN" altLang="en-US" dirty="0" smtClean="0"/>
              <a:t>程序步骤提示：</a:t>
            </a:r>
            <a:endParaRPr lang="en-US" altLang="zh-CN" dirty="0" smtClean="0"/>
          </a:p>
          <a:p>
            <a:pPr lvl="1"/>
            <a:r>
              <a:rPr lang="zh-CN" altLang="en-US" dirty="0" smtClean="0"/>
              <a:t>读入原图</a:t>
            </a:r>
            <a:endParaRPr lang="en-US" altLang="zh-CN" dirty="0" smtClean="0"/>
          </a:p>
          <a:p>
            <a:pPr lvl="1"/>
            <a:r>
              <a:rPr lang="zh-CN" altLang="en-US" dirty="0" smtClean="0"/>
              <a:t>读入标志图</a:t>
            </a:r>
            <a:r>
              <a:rPr lang="en-US" altLang="zh-CN" dirty="0" smtClean="0"/>
              <a:t>(</a:t>
            </a:r>
            <a:r>
              <a:rPr lang="zh-CN" altLang="en-US" dirty="0" smtClean="0"/>
              <a:t>在本例</a:t>
            </a:r>
            <a:r>
              <a:rPr lang="zh-CN" altLang="en-US" dirty="0"/>
              <a:t>中掩码图等同</a:t>
            </a:r>
            <a:r>
              <a:rPr lang="zh-CN" altLang="en-US" dirty="0" smtClean="0"/>
              <a:t>于标志图</a:t>
            </a:r>
            <a:r>
              <a:rPr lang="en-US" altLang="zh-CN" dirty="0" smtClean="0"/>
              <a:t>)</a:t>
            </a:r>
          </a:p>
          <a:p>
            <a:pPr lvl="1"/>
            <a:r>
              <a:rPr lang="zh-CN" altLang="en-US" dirty="0" smtClean="0"/>
              <a:t>定义</a:t>
            </a:r>
            <a:r>
              <a:rPr lang="en-US" altLang="zh-CN" dirty="0" smtClean="0">
                <a:solidFill>
                  <a:srgbClr val="0070C0"/>
                </a:solidFill>
              </a:rPr>
              <a:t>ROI</a:t>
            </a:r>
          </a:p>
          <a:p>
            <a:pPr lvl="1"/>
            <a:r>
              <a:rPr lang="zh-CN" altLang="en-US" dirty="0" smtClean="0"/>
              <a:t>用带掩码的</a:t>
            </a:r>
            <a:r>
              <a:rPr lang="en-US" altLang="zh-CN" dirty="0" err="1" smtClean="0">
                <a:solidFill>
                  <a:srgbClr val="0070C0"/>
                </a:solidFill>
              </a:rPr>
              <a:t>copyTo</a:t>
            </a:r>
            <a:r>
              <a:rPr lang="zh-CN" altLang="en-US" dirty="0" smtClean="0"/>
              <a:t>插入标志</a:t>
            </a:r>
            <a:endParaRPr lang="en-US" altLang="zh-CN" dirty="0" smtClean="0"/>
          </a:p>
          <a:p>
            <a:pPr lvl="1"/>
            <a:r>
              <a:rPr lang="zh-CN" altLang="en-US" dirty="0" smtClean="0"/>
              <a:t>显示处理后图像</a:t>
            </a:r>
            <a:endParaRPr lang="en-US" altLang="zh-CN" dirty="0" smtClean="0"/>
          </a:p>
          <a:p>
            <a:pPr lvl="1"/>
            <a:r>
              <a:rPr lang="zh-CN" altLang="en-US" dirty="0" smtClean="0"/>
              <a:t>等待按键</a:t>
            </a:r>
            <a:endParaRPr lang="zh-CN" altLang="en-US" dirty="0"/>
          </a:p>
        </p:txBody>
      </p:sp>
      <p:sp>
        <p:nvSpPr>
          <p:cNvPr id="3" name="标题 2"/>
          <p:cNvSpPr>
            <a:spLocks noGrp="1"/>
          </p:cNvSpPr>
          <p:nvPr>
            <p:ph type="title"/>
          </p:nvPr>
        </p:nvSpPr>
        <p:spPr/>
        <p:txBody>
          <a:bodyPr/>
          <a:lstStyle/>
          <a:p>
            <a:r>
              <a:rPr lang="en-US" altLang="zh-CN" dirty="0"/>
              <a:t>6 </a:t>
            </a:r>
            <a:r>
              <a:rPr lang="zh-CN" altLang="en-US" dirty="0"/>
              <a:t>定义兴趣区域</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47</a:t>
            </a:fld>
            <a:endParaRPr lang="zh-CN" altLang="en-US"/>
          </a:p>
        </p:txBody>
      </p:sp>
    </p:spTree>
    <p:extLst>
      <p:ext uri="{BB962C8B-B14F-4D97-AF65-F5344CB8AC3E}">
        <p14:creationId xmlns:p14="http://schemas.microsoft.com/office/powerpoint/2010/main" val="21851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1000"/>
                                        <p:tgtEl>
                                          <p:spTgt spid="2">
                                            <p:txEl>
                                              <p:pRg st="3" end="3"/>
                                            </p:txEl>
                                          </p:spTgt>
                                        </p:tgtEl>
                                      </p:cBhvr>
                                    </p:animEffect>
                                    <p:anim calcmode="lin" valueType="num">
                                      <p:cBhvr>
                                        <p:cTn id="2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1000"/>
                                        <p:tgtEl>
                                          <p:spTgt spid="2">
                                            <p:txEl>
                                              <p:pRg st="4" end="4"/>
                                            </p:txEl>
                                          </p:spTgt>
                                        </p:tgtEl>
                                      </p:cBhvr>
                                    </p:animEffect>
                                    <p:anim calcmode="lin" valueType="num">
                                      <p:cBhvr>
                                        <p:cTn id="25"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1000"/>
                                        <p:tgtEl>
                                          <p:spTgt spid="2">
                                            <p:txEl>
                                              <p:pRg st="5" end="5"/>
                                            </p:txEl>
                                          </p:spTgt>
                                        </p:tgtEl>
                                      </p:cBhvr>
                                    </p:animEffect>
                                    <p:anim calcmode="lin" valueType="num">
                                      <p:cBhvr>
                                        <p:cTn id="30"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
                                            <p:txEl>
                                              <p:pRg st="6" end="6"/>
                                            </p:txEl>
                                          </p:spTgt>
                                        </p:tgtEl>
                                        <p:attrNameLst>
                                          <p:attrName>style.visibility</p:attrName>
                                        </p:attrNameLst>
                                      </p:cBhvr>
                                      <p:to>
                                        <p:strVal val="visible"/>
                                      </p:to>
                                    </p:set>
                                    <p:animEffect transition="in" filter="fade">
                                      <p:cBhvr>
                                        <p:cTn id="34" dur="1000"/>
                                        <p:tgtEl>
                                          <p:spTgt spid="2">
                                            <p:txEl>
                                              <p:pRg st="6" end="6"/>
                                            </p:txEl>
                                          </p:spTgt>
                                        </p:tgtEl>
                                      </p:cBhvr>
                                    </p:animEffect>
                                    <p:anim calcmode="lin" valueType="num">
                                      <p:cBhvr>
                                        <p:cTn id="35"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animEffect transition="in" filter="fade">
                                      <p:cBhvr>
                                        <p:cTn id="39" dur="1000"/>
                                        <p:tgtEl>
                                          <p:spTgt spid="2">
                                            <p:txEl>
                                              <p:pRg st="7" end="7"/>
                                            </p:txEl>
                                          </p:spTgt>
                                        </p:tgtEl>
                                      </p:cBhvr>
                                    </p:animEffect>
                                    <p:anim calcmode="lin" valueType="num">
                                      <p:cBhvr>
                                        <p:cTn id="40"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
                                            <p:txEl>
                                              <p:pRg st="8" end="8"/>
                                            </p:txEl>
                                          </p:spTgt>
                                        </p:tgtEl>
                                        <p:attrNameLst>
                                          <p:attrName>style.visibility</p:attrName>
                                        </p:attrNameLst>
                                      </p:cBhvr>
                                      <p:to>
                                        <p:strVal val="visible"/>
                                      </p:to>
                                    </p:set>
                                    <p:animEffect transition="in" filter="fade">
                                      <p:cBhvr>
                                        <p:cTn id="44" dur="1000"/>
                                        <p:tgtEl>
                                          <p:spTgt spid="2">
                                            <p:txEl>
                                              <p:pRg st="8" end="8"/>
                                            </p:txEl>
                                          </p:spTgt>
                                        </p:tgtEl>
                                      </p:cBhvr>
                                    </p:animEffect>
                                    <p:anim calcmode="lin" valueType="num">
                                      <p:cBhvr>
                                        <p:cTn id="45"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结果图像：</a:t>
            </a:r>
            <a:endParaRPr lang="zh-CN" altLang="en-US" dirty="0"/>
          </a:p>
        </p:txBody>
      </p:sp>
      <p:sp>
        <p:nvSpPr>
          <p:cNvPr id="3" name="标题 2"/>
          <p:cNvSpPr>
            <a:spLocks noGrp="1"/>
          </p:cNvSpPr>
          <p:nvPr>
            <p:ph type="title"/>
          </p:nvPr>
        </p:nvSpPr>
        <p:spPr/>
        <p:txBody>
          <a:bodyPr/>
          <a:lstStyle/>
          <a:p>
            <a:r>
              <a:rPr lang="en-US" altLang="zh-CN" dirty="0"/>
              <a:t>6 </a:t>
            </a:r>
            <a:r>
              <a:rPr lang="zh-CN" altLang="en-US" dirty="0"/>
              <a:t>定义兴趣区域</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79" y="2000971"/>
            <a:ext cx="5812705" cy="4570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48</a:t>
            </a:fld>
            <a:endParaRPr lang="zh-CN" altLang="en-US"/>
          </a:p>
        </p:txBody>
      </p:sp>
    </p:spTree>
    <p:extLst>
      <p:ext uri="{BB962C8B-B14F-4D97-AF65-F5344CB8AC3E}">
        <p14:creationId xmlns:p14="http://schemas.microsoft.com/office/powerpoint/2010/main" val="275512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500" fill="hold"/>
                                        <p:tgtEl>
                                          <p:spTgt spid="3074"/>
                                        </p:tgtEl>
                                        <p:attrNameLst>
                                          <p:attrName>ppt_w</p:attrName>
                                        </p:attrNameLst>
                                      </p:cBhvr>
                                      <p:tavLst>
                                        <p:tav tm="0">
                                          <p:val>
                                            <p:fltVal val="0"/>
                                          </p:val>
                                        </p:tav>
                                        <p:tav tm="100000">
                                          <p:val>
                                            <p:strVal val="#ppt_w"/>
                                          </p:val>
                                        </p:tav>
                                      </p:tavLst>
                                    </p:anim>
                                    <p:anim calcmode="lin" valueType="num">
                                      <p:cBhvr>
                                        <p:cTn id="8" dur="500" fill="hold"/>
                                        <p:tgtEl>
                                          <p:spTgt spid="3074"/>
                                        </p:tgtEl>
                                        <p:attrNameLst>
                                          <p:attrName>ppt_h</p:attrName>
                                        </p:attrNameLst>
                                      </p:cBhvr>
                                      <p:tavLst>
                                        <p:tav tm="0">
                                          <p:val>
                                            <p:fltVal val="0"/>
                                          </p:val>
                                        </p:tav>
                                        <p:tav tm="100000">
                                          <p:val>
                                            <p:strVal val="#ppt_h"/>
                                          </p:val>
                                        </p:tav>
                                      </p:tavLst>
                                    </p:anim>
                                    <p:animEffect transition="in" filter="fade">
                                      <p:cBhvr>
                                        <p:cTn id="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将</a:t>
            </a:r>
            <a:r>
              <a:rPr lang="en-US" altLang="zh-CN" dirty="0" err="1" smtClean="0">
                <a:solidFill>
                  <a:srgbClr val="0070C0"/>
                </a:solidFill>
              </a:rPr>
              <a:t>OpenCV</a:t>
            </a:r>
            <a:r>
              <a:rPr lang="zh-CN" altLang="en-US" dirty="0" smtClean="0"/>
              <a:t>库的</a:t>
            </a:r>
            <a:r>
              <a:rPr lang="en-US" altLang="zh-CN" dirty="0" err="1" smtClean="0">
                <a:solidFill>
                  <a:srgbClr val="0070C0"/>
                </a:solidFill>
              </a:rPr>
              <a:t>dll</a:t>
            </a:r>
            <a:r>
              <a:rPr lang="zh-CN" altLang="en-US" dirty="0" smtClean="0"/>
              <a:t>文件目录添加到环境变量</a:t>
            </a:r>
            <a:r>
              <a:rPr lang="en-US" altLang="zh-CN" dirty="0" smtClean="0">
                <a:solidFill>
                  <a:srgbClr val="0070C0"/>
                </a:solidFill>
              </a:rPr>
              <a:t>Path</a:t>
            </a:r>
            <a:r>
              <a:rPr lang="zh-CN" altLang="en-US" dirty="0" smtClean="0"/>
              <a:t>中</a:t>
            </a:r>
            <a:r>
              <a:rPr lang="en-US" altLang="zh-CN" dirty="0" smtClean="0"/>
              <a:t>(</a:t>
            </a:r>
            <a:r>
              <a:rPr lang="zh-CN" altLang="en-US" dirty="0" smtClean="0"/>
              <a:t>需要重启或注销一下</a:t>
            </a:r>
            <a:r>
              <a:rPr lang="en-US" altLang="zh-CN" dirty="0" smtClean="0"/>
              <a:t>)</a:t>
            </a:r>
            <a:r>
              <a:rPr lang="zh-CN" altLang="en-US" dirty="0" smtClean="0"/>
              <a:t>，这样</a:t>
            </a:r>
            <a:r>
              <a:rPr lang="en-US" altLang="zh-CN" dirty="0" err="1" smtClean="0">
                <a:solidFill>
                  <a:srgbClr val="0070C0"/>
                </a:solidFill>
              </a:rPr>
              <a:t>OpenCV</a:t>
            </a:r>
            <a:r>
              <a:rPr lang="zh-CN" altLang="en-US" dirty="0" smtClean="0"/>
              <a:t>程序运行时才能够找到这些</a:t>
            </a:r>
            <a:r>
              <a:rPr lang="en-US" altLang="zh-CN" dirty="0" err="1" smtClean="0">
                <a:solidFill>
                  <a:srgbClr val="0070C0"/>
                </a:solidFill>
              </a:rPr>
              <a:t>dll</a:t>
            </a:r>
            <a:endParaRPr lang="zh-CN" altLang="en-US" dirty="0">
              <a:solidFill>
                <a:srgbClr val="0070C0"/>
              </a:solidFill>
            </a:endParaRPr>
          </a:p>
        </p:txBody>
      </p:sp>
      <p:sp>
        <p:nvSpPr>
          <p:cNvPr id="3" name="标题 2"/>
          <p:cNvSpPr>
            <a:spLocks noGrp="1"/>
          </p:cNvSpPr>
          <p:nvPr>
            <p:ph type="title"/>
          </p:nvPr>
        </p:nvSpPr>
        <p:spPr/>
        <p:txBody>
          <a:bodyPr/>
          <a:lstStyle/>
          <a:p>
            <a:r>
              <a:rPr lang="en-US" altLang="zh-CN" dirty="0"/>
              <a:t>1.</a:t>
            </a:r>
            <a:r>
              <a:rPr lang="zh-CN" altLang="en-US" dirty="0"/>
              <a:t>安装</a:t>
            </a:r>
            <a:r>
              <a:rPr lang="en-US" altLang="zh-CN" dirty="0" err="1"/>
              <a:t>OpenCV</a:t>
            </a:r>
            <a:r>
              <a:rPr lang="zh-CN" altLang="en-US" dirty="0"/>
              <a:t>库</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53" y="2893677"/>
            <a:ext cx="3024335" cy="3775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2893677"/>
            <a:ext cx="4896544" cy="2229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0162" y="5251802"/>
            <a:ext cx="4010025"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5</a:t>
            </a:fld>
            <a:endParaRPr lang="zh-CN" altLang="en-US"/>
          </a:p>
        </p:txBody>
      </p:sp>
    </p:spTree>
    <p:extLst>
      <p:ext uri="{BB962C8B-B14F-4D97-AF65-F5344CB8AC3E}">
        <p14:creationId xmlns:p14="http://schemas.microsoft.com/office/powerpoint/2010/main" val="172434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fade">
                                      <p:cBhvr>
                                        <p:cTn id="12" dur="500"/>
                                        <p:tgtEl>
                                          <p:spTgt spid="20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使用</a:t>
            </a:r>
            <a:r>
              <a:rPr lang="en-US" altLang="zh-CN" dirty="0" smtClean="0">
                <a:solidFill>
                  <a:srgbClr val="0070C0"/>
                </a:solidFill>
              </a:rPr>
              <a:t>Visual Studio</a:t>
            </a:r>
            <a:r>
              <a:rPr lang="zh-CN" altLang="en-US" dirty="0" smtClean="0"/>
              <a:t>创建空的</a:t>
            </a:r>
            <a:r>
              <a:rPr lang="en-US" altLang="zh-CN" dirty="0" smtClean="0">
                <a:solidFill>
                  <a:srgbClr val="FF0000"/>
                </a:solidFill>
              </a:rPr>
              <a:t>Win32</a:t>
            </a:r>
            <a:r>
              <a:rPr lang="zh-CN" altLang="en-US" dirty="0" smtClean="0">
                <a:solidFill>
                  <a:srgbClr val="FF0000"/>
                </a:solidFill>
              </a:rPr>
              <a:t>控制台应用程序</a:t>
            </a:r>
            <a:endParaRPr lang="zh-CN" altLang="en-US" dirty="0">
              <a:solidFill>
                <a:srgbClr val="FF0000"/>
              </a:solidFill>
            </a:endParaRPr>
          </a:p>
        </p:txBody>
      </p:sp>
      <p:sp>
        <p:nvSpPr>
          <p:cNvPr id="3" name="标题 2"/>
          <p:cNvSpPr>
            <a:spLocks noGrp="1"/>
          </p:cNvSpPr>
          <p:nvPr>
            <p:ph type="title"/>
          </p:nvPr>
        </p:nvSpPr>
        <p:spPr/>
        <p:txBody>
          <a:bodyPr/>
          <a:lstStyle/>
          <a:p>
            <a:r>
              <a:rPr lang="en-US" altLang="zh-CN" dirty="0" smtClean="0"/>
              <a:t>2 </a:t>
            </a:r>
            <a:r>
              <a:rPr lang="zh-CN" altLang="en-US" dirty="0" smtClean="0"/>
              <a:t>创建工程及相关设置</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872" y="2060848"/>
            <a:ext cx="5336827" cy="4600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6</a:t>
            </a:fld>
            <a:endParaRPr lang="zh-CN" altLang="en-US"/>
          </a:p>
        </p:txBody>
      </p:sp>
    </p:spTree>
    <p:extLst>
      <p:ext uri="{BB962C8B-B14F-4D97-AF65-F5344CB8AC3E}">
        <p14:creationId xmlns:p14="http://schemas.microsoft.com/office/powerpoint/2010/main" val="48435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项目属性设置</a:t>
            </a:r>
            <a:endParaRPr lang="en-US" altLang="zh-CN" dirty="0" smtClean="0"/>
          </a:p>
          <a:p>
            <a:pPr lvl="1"/>
            <a:r>
              <a:rPr lang="en-US" altLang="zh-CN" dirty="0" smtClean="0">
                <a:solidFill>
                  <a:srgbClr val="FF0000"/>
                </a:solidFill>
              </a:rPr>
              <a:t>VC++</a:t>
            </a:r>
            <a:r>
              <a:rPr lang="zh-CN" altLang="en-US" dirty="0" smtClean="0">
                <a:solidFill>
                  <a:srgbClr val="FF0000"/>
                </a:solidFill>
              </a:rPr>
              <a:t>目录</a:t>
            </a:r>
            <a:endParaRPr lang="en-US" altLang="zh-CN" dirty="0" smtClean="0">
              <a:solidFill>
                <a:srgbClr val="FF0000"/>
              </a:solidFill>
            </a:endParaRPr>
          </a:p>
          <a:p>
            <a:pPr lvl="2"/>
            <a:r>
              <a:rPr lang="zh-CN" altLang="en-US" dirty="0" smtClean="0"/>
              <a:t>添加</a:t>
            </a:r>
            <a:r>
              <a:rPr lang="zh-CN" altLang="en-US" dirty="0" smtClean="0">
                <a:solidFill>
                  <a:srgbClr val="FF0000"/>
                </a:solidFill>
              </a:rPr>
              <a:t>包含目录</a:t>
            </a:r>
            <a:endParaRPr lang="en-US" altLang="zh-CN" dirty="0">
              <a:solidFill>
                <a:srgbClr val="FF0000"/>
              </a:solidFill>
            </a:endParaRPr>
          </a:p>
          <a:p>
            <a:pPr lvl="2"/>
            <a:r>
              <a:rPr lang="zh-CN" altLang="en-US" dirty="0" smtClean="0"/>
              <a:t>添加</a:t>
            </a:r>
            <a:r>
              <a:rPr lang="zh-CN" altLang="en-US" dirty="0" smtClean="0">
                <a:solidFill>
                  <a:srgbClr val="FF0000"/>
                </a:solidFill>
              </a:rPr>
              <a:t>库目录</a:t>
            </a:r>
            <a:endParaRPr lang="en-US" altLang="zh-CN" dirty="0" smtClean="0">
              <a:solidFill>
                <a:srgbClr val="FF0000"/>
              </a:solidFill>
            </a:endParaRPr>
          </a:p>
          <a:p>
            <a:pPr lvl="2"/>
            <a:r>
              <a:rPr lang="zh-CN" altLang="en-US" dirty="0"/>
              <a:t>注意</a:t>
            </a:r>
            <a:r>
              <a:rPr lang="zh-CN" altLang="en-US" dirty="0" smtClean="0"/>
              <a:t>：</a:t>
            </a:r>
            <a:endParaRPr lang="en-US" altLang="zh-CN" dirty="0" smtClean="0"/>
          </a:p>
          <a:p>
            <a:pPr lvl="3"/>
            <a:r>
              <a:rPr lang="en-US" altLang="zh-CN" dirty="0" err="1" smtClean="0">
                <a:solidFill>
                  <a:srgbClr val="0070C0"/>
                </a:solidFill>
              </a:rPr>
              <a:t>opencv</a:t>
            </a:r>
            <a:r>
              <a:rPr lang="zh-CN" altLang="en-US" dirty="0"/>
              <a:t>文件夹的位置取决于你的解压</a:t>
            </a:r>
            <a:r>
              <a:rPr lang="zh-CN" altLang="en-US" dirty="0" smtClean="0"/>
              <a:t>路径</a:t>
            </a:r>
            <a:endParaRPr lang="en-US" altLang="zh-CN" dirty="0" smtClean="0"/>
          </a:p>
          <a:p>
            <a:pPr lvl="3"/>
            <a:r>
              <a:rPr lang="zh-CN" altLang="en-US" dirty="0" smtClean="0"/>
              <a:t>库目录的设置以</a:t>
            </a:r>
            <a:r>
              <a:rPr lang="en-US" altLang="zh-CN" dirty="0" smtClean="0">
                <a:solidFill>
                  <a:srgbClr val="0070C0"/>
                </a:solidFill>
              </a:rPr>
              <a:t>VS2012</a:t>
            </a:r>
            <a:r>
              <a:rPr lang="zh-CN" altLang="en-US" dirty="0" smtClean="0"/>
              <a:t>为例，</a:t>
            </a:r>
            <a:r>
              <a:rPr lang="en-US" altLang="zh-CN" dirty="0" smtClean="0">
                <a:solidFill>
                  <a:srgbClr val="0070C0"/>
                </a:solidFill>
              </a:rPr>
              <a:t>VS2013</a:t>
            </a:r>
            <a:r>
              <a:rPr lang="zh-CN" altLang="en-US" dirty="0" smtClean="0"/>
              <a:t>为</a:t>
            </a:r>
            <a:r>
              <a:rPr lang="en-US" altLang="zh-CN" dirty="0" smtClean="0">
                <a:solidFill>
                  <a:srgbClr val="0070C0"/>
                </a:solidFill>
              </a:rPr>
              <a:t>vc12</a:t>
            </a:r>
            <a:r>
              <a:rPr lang="zh-CN" altLang="en-US" dirty="0" smtClean="0"/>
              <a:t>，</a:t>
            </a:r>
            <a:r>
              <a:rPr lang="en-US" altLang="zh-CN" dirty="0" smtClean="0">
                <a:solidFill>
                  <a:srgbClr val="0070C0"/>
                </a:solidFill>
              </a:rPr>
              <a:t>VS2015</a:t>
            </a:r>
            <a:r>
              <a:rPr lang="zh-CN" altLang="en-US" dirty="0" smtClean="0"/>
              <a:t>为</a:t>
            </a:r>
            <a:r>
              <a:rPr lang="en-US" altLang="zh-CN" dirty="0" smtClean="0">
                <a:solidFill>
                  <a:srgbClr val="0070C0"/>
                </a:solidFill>
              </a:rPr>
              <a:t>vc14</a:t>
            </a:r>
          </a:p>
        </p:txBody>
      </p:sp>
      <p:sp>
        <p:nvSpPr>
          <p:cNvPr id="3" name="标题 2"/>
          <p:cNvSpPr>
            <a:spLocks noGrp="1"/>
          </p:cNvSpPr>
          <p:nvPr>
            <p:ph type="title"/>
          </p:nvPr>
        </p:nvSpPr>
        <p:spPr/>
        <p:txBody>
          <a:bodyPr/>
          <a:lstStyle/>
          <a:p>
            <a:r>
              <a:rPr lang="en-US" altLang="zh-CN" dirty="0"/>
              <a:t>2 </a:t>
            </a:r>
            <a:r>
              <a:rPr lang="zh-CN" altLang="en-US" dirty="0"/>
              <a:t>创建工程及相关设置</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1628800"/>
            <a:ext cx="4981575"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142" y="4509119"/>
            <a:ext cx="5067300"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7</a:t>
            </a:fld>
            <a:endParaRPr lang="zh-CN" altLang="en-US"/>
          </a:p>
        </p:txBody>
      </p:sp>
    </p:spTree>
    <p:extLst>
      <p:ext uri="{BB962C8B-B14F-4D97-AF65-F5344CB8AC3E}">
        <p14:creationId xmlns:p14="http://schemas.microsoft.com/office/powerpoint/2010/main" val="292578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项目属性设置</a:t>
            </a:r>
            <a:r>
              <a:rPr lang="en-US" altLang="zh-CN" dirty="0" smtClean="0"/>
              <a:t>(</a:t>
            </a:r>
            <a:r>
              <a:rPr lang="zh-CN" altLang="en-US" dirty="0" smtClean="0"/>
              <a:t>续</a:t>
            </a:r>
            <a:r>
              <a:rPr lang="en-US" altLang="zh-CN" dirty="0" smtClean="0"/>
              <a:t>)</a:t>
            </a:r>
          </a:p>
          <a:p>
            <a:pPr lvl="1"/>
            <a:r>
              <a:rPr lang="zh-CN" altLang="en-US" dirty="0" smtClean="0">
                <a:solidFill>
                  <a:srgbClr val="FF0000"/>
                </a:solidFill>
              </a:rPr>
              <a:t>链接</a:t>
            </a:r>
            <a:r>
              <a:rPr lang="zh-CN" altLang="en-US" dirty="0">
                <a:solidFill>
                  <a:srgbClr val="FF0000"/>
                </a:solidFill>
              </a:rPr>
              <a:t>器</a:t>
            </a:r>
            <a:endParaRPr lang="en-US" altLang="zh-CN" dirty="0" smtClean="0">
              <a:solidFill>
                <a:srgbClr val="FF0000"/>
              </a:solidFill>
            </a:endParaRPr>
          </a:p>
          <a:p>
            <a:pPr lvl="2"/>
            <a:r>
              <a:rPr lang="zh-CN" altLang="en-US" dirty="0" smtClean="0">
                <a:solidFill>
                  <a:srgbClr val="FF0000"/>
                </a:solidFill>
              </a:rPr>
              <a:t>输入</a:t>
            </a:r>
            <a:endParaRPr lang="en-US" altLang="zh-CN" dirty="0" smtClean="0">
              <a:solidFill>
                <a:srgbClr val="FF0000"/>
              </a:solidFill>
            </a:endParaRPr>
          </a:p>
          <a:p>
            <a:pPr lvl="3"/>
            <a:r>
              <a:rPr lang="zh-CN" altLang="en-US" dirty="0" smtClean="0"/>
              <a:t>添加</a:t>
            </a:r>
            <a:r>
              <a:rPr lang="zh-CN" altLang="en-US" dirty="0" smtClean="0">
                <a:solidFill>
                  <a:srgbClr val="FF0000"/>
                </a:solidFill>
              </a:rPr>
              <a:t>附加依赖项</a:t>
            </a:r>
            <a:endParaRPr lang="en-US" altLang="zh-CN" dirty="0" smtClean="0">
              <a:solidFill>
                <a:srgbClr val="FF0000"/>
              </a:solidFill>
            </a:endParaRPr>
          </a:p>
          <a:p>
            <a:pPr lvl="2"/>
            <a:r>
              <a:rPr lang="zh-CN" altLang="en-US" dirty="0"/>
              <a:t>注意</a:t>
            </a:r>
            <a:r>
              <a:rPr lang="zh-CN" altLang="en-US" dirty="0" smtClean="0"/>
              <a:t>：</a:t>
            </a:r>
            <a:endParaRPr lang="en-US" altLang="zh-CN" dirty="0" smtClean="0"/>
          </a:p>
          <a:p>
            <a:pPr lvl="3"/>
            <a:r>
              <a:rPr lang="zh-CN" altLang="en-US" dirty="0" smtClean="0"/>
              <a:t>图中以</a:t>
            </a:r>
            <a:r>
              <a:rPr lang="en-US" altLang="zh-CN" dirty="0" err="1" smtClean="0">
                <a:solidFill>
                  <a:srgbClr val="0070C0"/>
                </a:solidFill>
              </a:rPr>
              <a:t>OpenCV</a:t>
            </a:r>
            <a:r>
              <a:rPr lang="en-US" altLang="zh-CN" dirty="0" smtClean="0">
                <a:solidFill>
                  <a:srgbClr val="0070C0"/>
                </a:solidFill>
              </a:rPr>
              <a:t> 2.4.13</a:t>
            </a:r>
            <a:r>
              <a:rPr lang="zh-CN" altLang="en-US" dirty="0" smtClean="0"/>
              <a:t>版本和</a:t>
            </a:r>
            <a:r>
              <a:rPr lang="en-US" altLang="zh-CN" dirty="0" smtClean="0">
                <a:solidFill>
                  <a:srgbClr val="0070C0"/>
                </a:solidFill>
              </a:rPr>
              <a:t>Debug</a:t>
            </a:r>
            <a:r>
              <a:rPr lang="zh-CN" altLang="en-US" dirty="0" smtClean="0"/>
              <a:t>配置为例</a:t>
            </a:r>
            <a:endParaRPr lang="en-US" altLang="zh-CN" dirty="0" smtClean="0"/>
          </a:p>
          <a:p>
            <a:pPr lvl="3"/>
            <a:r>
              <a:rPr lang="zh-CN" altLang="en-US" dirty="0" smtClean="0"/>
              <a:t>在之前添加的库目录下，我们会看到很多</a:t>
            </a:r>
            <a:r>
              <a:rPr lang="en-US" altLang="zh-CN" dirty="0" smtClean="0">
                <a:solidFill>
                  <a:srgbClr val="0070C0"/>
                </a:solidFill>
              </a:rPr>
              <a:t>lib</a:t>
            </a:r>
            <a:r>
              <a:rPr lang="zh-CN" altLang="en-US" dirty="0" smtClean="0"/>
              <a:t>文件，其中以</a:t>
            </a:r>
            <a:r>
              <a:rPr lang="en-US" altLang="zh-CN" dirty="0" smtClean="0">
                <a:solidFill>
                  <a:srgbClr val="0070C0"/>
                </a:solidFill>
              </a:rPr>
              <a:t>d</a:t>
            </a:r>
            <a:r>
              <a:rPr lang="zh-CN" altLang="en-US" dirty="0" smtClean="0"/>
              <a:t>结尾的为针对</a:t>
            </a:r>
            <a:r>
              <a:rPr lang="en-US" altLang="zh-CN" dirty="0" smtClean="0">
                <a:solidFill>
                  <a:srgbClr val="0070C0"/>
                </a:solidFill>
              </a:rPr>
              <a:t>Debug</a:t>
            </a:r>
            <a:r>
              <a:rPr lang="zh-CN" altLang="en-US" dirty="0" smtClean="0"/>
              <a:t>的版本，其他是针对</a:t>
            </a:r>
            <a:r>
              <a:rPr lang="en-US" altLang="zh-CN" dirty="0" smtClean="0">
                <a:solidFill>
                  <a:srgbClr val="0070C0"/>
                </a:solidFill>
              </a:rPr>
              <a:t>Release</a:t>
            </a:r>
            <a:r>
              <a:rPr lang="zh-CN" altLang="en-US" dirty="0" smtClean="0"/>
              <a:t>的版本</a:t>
            </a:r>
            <a:endParaRPr lang="en-US" altLang="zh-CN" dirty="0" smtClean="0"/>
          </a:p>
          <a:p>
            <a:pPr lvl="3"/>
            <a:r>
              <a:rPr lang="zh-CN" altLang="en-US" dirty="0" smtClean="0"/>
              <a:t>具体添加哪些</a:t>
            </a:r>
            <a:r>
              <a:rPr lang="en-US" altLang="zh-CN" dirty="0" smtClean="0">
                <a:solidFill>
                  <a:srgbClr val="0070C0"/>
                </a:solidFill>
              </a:rPr>
              <a:t>lib</a:t>
            </a:r>
            <a:r>
              <a:rPr lang="zh-CN" altLang="en-US" dirty="0" smtClean="0"/>
              <a:t>文件到</a:t>
            </a:r>
            <a:r>
              <a:rPr lang="zh-CN" altLang="en-US" dirty="0" smtClean="0">
                <a:solidFill>
                  <a:srgbClr val="FF0000"/>
                </a:solidFill>
              </a:rPr>
              <a:t>附加依赖项</a:t>
            </a:r>
            <a:r>
              <a:rPr lang="zh-CN" altLang="en-US" dirty="0" smtClean="0"/>
              <a:t>取决于程序里面所使用的</a:t>
            </a:r>
            <a:r>
              <a:rPr lang="en-US" altLang="zh-CN" dirty="0" err="1" smtClean="0">
                <a:solidFill>
                  <a:srgbClr val="0070C0"/>
                </a:solidFill>
              </a:rPr>
              <a:t>OpenCV</a:t>
            </a:r>
            <a:r>
              <a:rPr lang="zh-CN" altLang="en-US" dirty="0" smtClean="0"/>
              <a:t>功能，通常来说图中的两个</a:t>
            </a:r>
            <a:r>
              <a:rPr lang="en-US" altLang="zh-CN" dirty="0" smtClean="0">
                <a:solidFill>
                  <a:srgbClr val="0070C0"/>
                </a:solidFill>
              </a:rPr>
              <a:t>lib</a:t>
            </a:r>
            <a:r>
              <a:rPr lang="zh-CN" altLang="en-US" dirty="0" smtClean="0"/>
              <a:t>文件是必须添加的</a:t>
            </a:r>
            <a:endParaRPr lang="en-US" altLang="zh-CN" dirty="0" smtClean="0"/>
          </a:p>
        </p:txBody>
      </p:sp>
      <p:sp>
        <p:nvSpPr>
          <p:cNvPr id="3" name="标题 2"/>
          <p:cNvSpPr>
            <a:spLocks noGrp="1"/>
          </p:cNvSpPr>
          <p:nvPr>
            <p:ph type="title"/>
          </p:nvPr>
        </p:nvSpPr>
        <p:spPr/>
        <p:txBody>
          <a:bodyPr/>
          <a:lstStyle/>
          <a:p>
            <a:r>
              <a:rPr lang="en-US" altLang="zh-CN" dirty="0"/>
              <a:t>2 </a:t>
            </a:r>
            <a:r>
              <a:rPr lang="zh-CN" altLang="en-US" dirty="0"/>
              <a:t>创建工程及相关设置</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904" y="1901769"/>
            <a:ext cx="5086350"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8</a:t>
            </a:fld>
            <a:endParaRPr lang="zh-CN" altLang="en-US"/>
          </a:p>
        </p:txBody>
      </p:sp>
    </p:spTree>
    <p:extLst>
      <p:ext uri="{BB962C8B-B14F-4D97-AF65-F5344CB8AC3E}">
        <p14:creationId xmlns:p14="http://schemas.microsoft.com/office/powerpoint/2010/main" val="351873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err="1" smtClean="0">
                <a:solidFill>
                  <a:srgbClr val="0070C0"/>
                </a:solidFill>
              </a:rPr>
              <a:t>OpenCV</a:t>
            </a:r>
            <a:r>
              <a:rPr lang="en-US" altLang="zh-CN" dirty="0" smtClean="0">
                <a:solidFill>
                  <a:srgbClr val="0070C0"/>
                </a:solidFill>
              </a:rPr>
              <a:t> </a:t>
            </a:r>
            <a:r>
              <a:rPr lang="zh-CN" altLang="en-US" dirty="0" smtClean="0"/>
              <a:t>模块</a:t>
            </a:r>
            <a:endParaRPr lang="en-US" altLang="zh-CN" dirty="0"/>
          </a:p>
          <a:p>
            <a:pPr marL="365760" lvl="1" indent="0">
              <a:buNone/>
            </a:pPr>
            <a:r>
              <a:rPr lang="zh-CN" altLang="en-US" dirty="0" smtClean="0"/>
              <a:t>从</a:t>
            </a:r>
            <a:r>
              <a:rPr lang="en-US" altLang="zh-CN" dirty="0" smtClean="0">
                <a:solidFill>
                  <a:srgbClr val="0070C0"/>
                </a:solidFill>
              </a:rPr>
              <a:t>2.2</a:t>
            </a:r>
            <a:r>
              <a:rPr lang="zh-CN" altLang="en-US" dirty="0" smtClean="0"/>
              <a:t>版开始，</a:t>
            </a:r>
            <a:r>
              <a:rPr lang="en-US" altLang="zh-CN" dirty="0" err="1" smtClean="0">
                <a:solidFill>
                  <a:srgbClr val="0070C0"/>
                </a:solidFill>
              </a:rPr>
              <a:t>OpenCV</a:t>
            </a:r>
            <a:r>
              <a:rPr lang="zh-CN" altLang="en-US" dirty="0" smtClean="0"/>
              <a:t>库就分成了几个模块。这些模块是内置的库文件，位于</a:t>
            </a:r>
            <a:r>
              <a:rPr lang="en-US" altLang="zh-CN" dirty="0" smtClean="0">
                <a:solidFill>
                  <a:srgbClr val="0070C0"/>
                </a:solidFill>
              </a:rPr>
              <a:t>lib</a:t>
            </a:r>
            <a:r>
              <a:rPr lang="zh-CN" altLang="en-US" dirty="0" smtClean="0"/>
              <a:t>目录下。其中常用的模块有：</a:t>
            </a:r>
            <a:endParaRPr lang="en-US" altLang="zh-CN" dirty="0" smtClean="0"/>
          </a:p>
          <a:p>
            <a:pPr lvl="1"/>
            <a:r>
              <a:rPr lang="en-US" altLang="zh-CN" dirty="0" err="1" smtClean="0">
                <a:solidFill>
                  <a:srgbClr val="0070C0"/>
                </a:solidFill>
              </a:rPr>
              <a:t>opencv_core</a:t>
            </a:r>
            <a:r>
              <a:rPr lang="zh-CN" altLang="en-US" dirty="0" smtClean="0"/>
              <a:t>模块，包含了程序库的核心功能，特别是基本的数据结构和算法函数；</a:t>
            </a:r>
            <a:endParaRPr lang="en-US" altLang="zh-CN" dirty="0" smtClean="0"/>
          </a:p>
          <a:p>
            <a:pPr lvl="1"/>
            <a:r>
              <a:rPr lang="en-US" altLang="zh-CN" dirty="0" err="1" smtClean="0">
                <a:solidFill>
                  <a:srgbClr val="0070C0"/>
                </a:solidFill>
              </a:rPr>
              <a:t>opencv_highgui</a:t>
            </a:r>
            <a:r>
              <a:rPr lang="zh-CN" altLang="en-US" dirty="0" smtClean="0"/>
              <a:t>模块</a:t>
            </a:r>
            <a:r>
              <a:rPr lang="zh-CN" altLang="en-US" dirty="0"/>
              <a:t>，</a:t>
            </a:r>
            <a:r>
              <a:rPr lang="zh-CN" altLang="en-US" dirty="0" smtClean="0"/>
              <a:t>包含图像、视频读写函数和部分用户界面函数；</a:t>
            </a:r>
            <a:endParaRPr lang="en-US" altLang="zh-CN" dirty="0"/>
          </a:p>
          <a:p>
            <a:pPr lvl="1"/>
            <a:r>
              <a:rPr lang="en-US" altLang="zh-CN" dirty="0" err="1">
                <a:solidFill>
                  <a:srgbClr val="0070C0"/>
                </a:solidFill>
              </a:rPr>
              <a:t>opencv_imgproc</a:t>
            </a:r>
            <a:r>
              <a:rPr lang="zh-CN" altLang="en-US" dirty="0"/>
              <a:t>模块，包含了主要的图像处理函数；</a:t>
            </a:r>
            <a:endParaRPr lang="en-US" altLang="zh-CN" dirty="0"/>
          </a:p>
          <a:p>
            <a:pPr lvl="1"/>
            <a:r>
              <a:rPr lang="en-US" altLang="zh-CN" dirty="0" smtClean="0"/>
              <a:t>……</a:t>
            </a:r>
            <a:endParaRPr lang="en-US" altLang="zh-CN" dirty="0"/>
          </a:p>
          <a:p>
            <a:pPr marL="393192" lvl="1" indent="0">
              <a:buNone/>
            </a:pPr>
            <a:r>
              <a:rPr lang="zh-CN" altLang="en-US" dirty="0" smtClean="0"/>
              <a:t>如果程序中用到了某些</a:t>
            </a:r>
            <a:r>
              <a:rPr lang="en-US" altLang="zh-CN" dirty="0" err="1" smtClean="0">
                <a:solidFill>
                  <a:srgbClr val="0070C0"/>
                </a:solidFill>
              </a:rPr>
              <a:t>OpenCV</a:t>
            </a:r>
            <a:r>
              <a:rPr lang="zh-CN" altLang="en-US" dirty="0" smtClean="0"/>
              <a:t>函数，就必须在编译时将程序与包含这些函数的库链接</a:t>
            </a:r>
            <a:r>
              <a:rPr lang="en-US" altLang="zh-CN" dirty="0" smtClean="0"/>
              <a:t>(</a:t>
            </a:r>
            <a:r>
              <a:rPr lang="zh-CN" altLang="en-US" dirty="0" smtClean="0"/>
              <a:t>对应前面链接库的设置</a:t>
            </a:r>
            <a:r>
              <a:rPr lang="en-US" altLang="zh-CN" dirty="0" smtClean="0"/>
              <a:t>)</a:t>
            </a:r>
            <a:r>
              <a:rPr lang="zh-CN" altLang="en-US" dirty="0" smtClean="0"/>
              <a:t>。</a:t>
            </a:r>
            <a:endParaRPr lang="en-US" altLang="zh-CN" dirty="0"/>
          </a:p>
        </p:txBody>
      </p:sp>
      <p:sp>
        <p:nvSpPr>
          <p:cNvPr id="3" name="标题 2"/>
          <p:cNvSpPr>
            <a:spLocks noGrp="1"/>
          </p:cNvSpPr>
          <p:nvPr>
            <p:ph type="title"/>
          </p:nvPr>
        </p:nvSpPr>
        <p:spPr/>
        <p:txBody>
          <a:bodyPr/>
          <a:lstStyle/>
          <a:p>
            <a:r>
              <a:rPr lang="en-US" altLang="zh-CN" dirty="0"/>
              <a:t>2 </a:t>
            </a:r>
            <a:r>
              <a:rPr lang="zh-CN" altLang="en-US" dirty="0"/>
              <a:t>创建工程及相关设置</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9</a:t>
            </a:fld>
            <a:endParaRPr lang="zh-CN" altLang="en-US"/>
          </a:p>
        </p:txBody>
      </p:sp>
    </p:spTree>
    <p:extLst>
      <p:ext uri="{BB962C8B-B14F-4D97-AF65-F5344CB8AC3E}">
        <p14:creationId xmlns:p14="http://schemas.microsoft.com/office/powerpoint/2010/main" val="283552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10865</TotalTime>
  <Words>4282</Words>
  <Application>Microsoft Office PowerPoint</Application>
  <PresentationFormat>On-screen Show (4:3)</PresentationFormat>
  <Paragraphs>469</Paragraphs>
  <Slides>48</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黑体</vt:lpstr>
      <vt:lpstr>楷体_GB2312</vt:lpstr>
      <vt:lpstr>宋体</vt:lpstr>
      <vt:lpstr>Calibri</vt:lpstr>
      <vt:lpstr>Lucida Sans Unicode</vt:lpstr>
      <vt:lpstr>Times New Roman</vt:lpstr>
      <vt:lpstr>Verdana</vt:lpstr>
      <vt:lpstr>Wingdings</vt:lpstr>
      <vt:lpstr>Wingdings 2</vt:lpstr>
      <vt:lpstr>Wingdings 3</vt:lpstr>
      <vt:lpstr>聚合</vt:lpstr>
      <vt:lpstr>计算机视觉 第1章 图像编程入门</vt:lpstr>
      <vt:lpstr>第1章 图像编程入门</vt:lpstr>
      <vt:lpstr>1.安装OpenCV库</vt:lpstr>
      <vt:lpstr>1.安装OpenCV库</vt:lpstr>
      <vt:lpstr>1.安装OpenCV库</vt:lpstr>
      <vt:lpstr>2 创建工程及相关设置</vt:lpstr>
      <vt:lpstr>2 创建工程及相关设置</vt:lpstr>
      <vt:lpstr>2 创建工程及相关设置</vt:lpstr>
      <vt:lpstr>2 创建工程及相关设置</vt:lpstr>
      <vt:lpstr>2 创建工程及相关设置</vt:lpstr>
      <vt:lpstr>3 数字图像</vt:lpstr>
      <vt:lpstr>3 数字图像</vt:lpstr>
      <vt:lpstr>3 数字图像</vt:lpstr>
      <vt:lpstr>3 数字图像</vt:lpstr>
      <vt:lpstr>4 读取、显示和存储图像</vt:lpstr>
      <vt:lpstr>4 读取、显示和存储图像</vt:lpstr>
      <vt:lpstr>4 读取、显示和存储图像</vt:lpstr>
      <vt:lpstr>4 读取、显示和存储图像</vt:lpstr>
      <vt:lpstr>4 读取、显示和存储图像</vt:lpstr>
      <vt:lpstr>4 读取、显示和存储图像</vt:lpstr>
      <vt:lpstr>4 读取、显示和存储图像</vt:lpstr>
      <vt:lpstr>4 读取、显示和存储图像</vt:lpstr>
      <vt:lpstr>4 读取、显示和存储图像</vt:lpstr>
      <vt:lpstr>4 读取、显示和存储图像</vt:lpstr>
      <vt:lpstr>4 读取、显示和存储图像</vt:lpstr>
      <vt:lpstr>4 读取、显示和存储图像</vt:lpstr>
      <vt:lpstr>4 读取、显示和存储图像</vt:lpstr>
      <vt:lpstr>PowerPoint Presentation</vt:lpstr>
      <vt:lpstr>PowerPoint Presentation</vt:lpstr>
      <vt:lpstr>4 读取、显示和存储图像</vt:lpstr>
      <vt:lpstr>4 读取、显示和存储图像</vt:lpstr>
      <vt:lpstr>4 读取、显示和存储图像</vt:lpstr>
      <vt:lpstr>5 深入了解cv::Mat</vt:lpstr>
      <vt:lpstr>5 深入了解cv::Mat</vt:lpstr>
      <vt:lpstr>5 深入了解cv::Mat</vt:lpstr>
      <vt:lpstr>5 深入了解cv::Mat</vt:lpstr>
      <vt:lpstr>5 深入了解cv::Mat</vt:lpstr>
      <vt:lpstr>5 深入了解cv::Mat</vt:lpstr>
      <vt:lpstr>5 深入了解cv::Mat</vt:lpstr>
      <vt:lpstr>5 深入了解cv::Mat</vt:lpstr>
      <vt:lpstr>6 定义兴趣区域</vt:lpstr>
      <vt:lpstr>6 定义兴趣区域</vt:lpstr>
      <vt:lpstr>6 定义兴趣区域</vt:lpstr>
      <vt:lpstr>6 定义兴趣区域</vt:lpstr>
      <vt:lpstr>6 定义兴趣区域</vt:lpstr>
      <vt:lpstr>6 定义兴趣区域</vt:lpstr>
      <vt:lpstr>6 定义兴趣区域</vt:lpstr>
      <vt:lpstr>6 定义兴趣区域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计算机视觉 第1章 图像编程入门</dc:title>
  <dc:creator>Kun Zou</dc:creator>
  <cp:lastModifiedBy>董 帅</cp:lastModifiedBy>
  <cp:revision>203</cp:revision>
  <dcterms:created xsi:type="dcterms:W3CDTF">2016-07-13T11:30:32Z</dcterms:created>
  <dcterms:modified xsi:type="dcterms:W3CDTF">2018-08-31T01:18:31Z</dcterms:modified>
</cp:coreProperties>
</file>